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1"/>
  </p:notesMasterIdLst>
  <p:sldIdLst>
    <p:sldId id="290" r:id="rId2"/>
    <p:sldId id="292" r:id="rId3"/>
    <p:sldId id="293" r:id="rId4"/>
    <p:sldId id="267" r:id="rId5"/>
    <p:sldId id="285" r:id="rId6"/>
    <p:sldId id="283" r:id="rId7"/>
    <p:sldId id="289" r:id="rId8"/>
    <p:sldId id="291" r:id="rId9"/>
    <p:sldId id="287" r:id="rId10"/>
  </p:sldIdLst>
  <p:sldSz cx="12192000" cy="6858000"/>
  <p:notesSz cx="6950075" cy="9236075"/>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72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511DF08-A052-1A38-19D2-06038D0DCA99}" name="Geoffrey Wawrzyniak" initials="GW" userId="S::Geoffrey.Wawrzyniak@us.kbr.com::0ab50712-00d2-4b9a-971d-4eda4c4f6e48" providerId="AD"/>
  <p188:author id="{790072D2-4A3A-110B-720A-F3149408A0DC}" name="Lisa Scaffardi" initials="LS" userId="S::Lisa.Scaffardi@adnet-sys.com::2d73eec5-bd2b-4e71-be28-a044d0e3ebe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645"/>
    <p:restoredTop sz="94714"/>
  </p:normalViewPr>
  <p:slideViewPr>
    <p:cSldViewPr>
      <p:cViewPr varScale="1">
        <p:scale>
          <a:sx n="65" d="100"/>
          <a:sy n="65" d="100"/>
        </p:scale>
        <p:origin x="216" y="1272"/>
      </p:cViewPr>
      <p:guideLst>
        <p:guide orient="horz" pos="720"/>
        <p:guide pos="384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EC00944-1845-0225-D14B-A986A7518FD0}"/>
              </a:ext>
            </a:extLst>
          </p:cNvPr>
          <p:cNvSpPr>
            <a:spLocks noGrp="1"/>
          </p:cNvSpPr>
          <p:nvPr>
            <p:ph type="hdr" sz="quarter"/>
          </p:nvPr>
        </p:nvSpPr>
        <p:spPr>
          <a:xfrm>
            <a:off x="0" y="0"/>
            <a:ext cx="3011488" cy="46355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DC9414C7-7D9C-AD68-FC39-87922EBD4397}"/>
              </a:ext>
            </a:extLst>
          </p:cNvPr>
          <p:cNvSpPr>
            <a:spLocks noGrp="1"/>
          </p:cNvSpPr>
          <p:nvPr>
            <p:ph type="dt" idx="1"/>
          </p:nvPr>
        </p:nvSpPr>
        <p:spPr>
          <a:xfrm>
            <a:off x="3937000" y="0"/>
            <a:ext cx="3011488" cy="463550"/>
          </a:xfrm>
          <a:prstGeom prst="rect">
            <a:avLst/>
          </a:prstGeom>
        </p:spPr>
        <p:txBody>
          <a:bodyPr vert="horz" lIns="91440" tIns="45720" rIns="91440" bIns="45720" rtlCol="0"/>
          <a:lstStyle>
            <a:lvl1pPr algn="r">
              <a:defRPr sz="1200"/>
            </a:lvl1pPr>
          </a:lstStyle>
          <a:p>
            <a:pPr>
              <a:defRPr/>
            </a:pPr>
            <a:fld id="{02B1E4BF-238F-8044-89FD-6C40754ABAE0}" type="datetimeFigureOut">
              <a:rPr lang="en-US"/>
              <a:pPr>
                <a:defRPr/>
              </a:pPr>
              <a:t>10/11/26</a:t>
            </a:fld>
            <a:endParaRPr lang="en-US"/>
          </a:p>
        </p:txBody>
      </p:sp>
      <p:sp>
        <p:nvSpPr>
          <p:cNvPr id="4" name="Slide Image Placeholder 3">
            <a:extLst>
              <a:ext uri="{FF2B5EF4-FFF2-40B4-BE49-F238E27FC236}">
                <a16:creationId xmlns:a16="http://schemas.microsoft.com/office/drawing/2014/main" id="{7274B0FA-C1B4-64F6-91F1-AC6A1568860E}"/>
              </a:ext>
            </a:extLst>
          </p:cNvPr>
          <p:cNvSpPr>
            <a:spLocks noGrp="1" noRot="1" noChangeAspect="1"/>
          </p:cNvSpPr>
          <p:nvPr>
            <p:ph type="sldImg" idx="2"/>
          </p:nvPr>
        </p:nvSpPr>
        <p:spPr>
          <a:xfrm>
            <a:off x="704850" y="1154113"/>
            <a:ext cx="5540375" cy="31178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E89A71A7-7DEB-344D-D1EC-622AAAE7EAFA}"/>
              </a:ext>
            </a:extLst>
          </p:cNvPr>
          <p:cNvSpPr>
            <a:spLocks noGrp="1"/>
          </p:cNvSpPr>
          <p:nvPr>
            <p:ph type="body" sz="quarter" idx="3"/>
          </p:nvPr>
        </p:nvSpPr>
        <p:spPr>
          <a:xfrm>
            <a:off x="695325" y="4445000"/>
            <a:ext cx="5559425" cy="3636963"/>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2BDE0959-CF1D-8D50-38E9-0CC6A9AE3FD3}"/>
              </a:ext>
            </a:extLst>
          </p:cNvPr>
          <p:cNvSpPr>
            <a:spLocks noGrp="1"/>
          </p:cNvSpPr>
          <p:nvPr>
            <p:ph type="ftr" sz="quarter" idx="4"/>
          </p:nvPr>
        </p:nvSpPr>
        <p:spPr>
          <a:xfrm>
            <a:off x="0" y="8772525"/>
            <a:ext cx="3011488" cy="46355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05B92523-AB44-8600-3DF4-D76609CA66DE}"/>
              </a:ext>
            </a:extLst>
          </p:cNvPr>
          <p:cNvSpPr>
            <a:spLocks noGrp="1"/>
          </p:cNvSpPr>
          <p:nvPr>
            <p:ph type="sldNum" sz="quarter" idx="5"/>
          </p:nvPr>
        </p:nvSpPr>
        <p:spPr>
          <a:xfrm>
            <a:off x="3937000" y="8772525"/>
            <a:ext cx="3011488" cy="463550"/>
          </a:xfrm>
          <a:prstGeom prst="rect">
            <a:avLst/>
          </a:prstGeom>
        </p:spPr>
        <p:txBody>
          <a:bodyPr vert="horz" lIns="91440" tIns="45720" rIns="91440" bIns="45720" rtlCol="0" anchor="b"/>
          <a:lstStyle>
            <a:lvl1pPr algn="r">
              <a:defRPr sz="1200"/>
            </a:lvl1pPr>
          </a:lstStyle>
          <a:p>
            <a:pPr>
              <a:defRPr/>
            </a:pPr>
            <a:fld id="{E614E283-B770-2B43-8FE7-C73AF917DFED}"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4850" y="1154113"/>
            <a:ext cx="5540375" cy="31178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614E283-B770-2B43-8FE7-C73AF917DFED}" type="slidenum">
              <a:rPr lang="en-US" smtClean="0"/>
              <a:pPr>
                <a:defRPr/>
              </a:pPr>
              <a:t>4</a:t>
            </a:fld>
            <a:endParaRPr lang="en-US"/>
          </a:p>
        </p:txBody>
      </p:sp>
    </p:spTree>
    <p:extLst>
      <p:ext uri="{BB962C8B-B14F-4D97-AF65-F5344CB8AC3E}">
        <p14:creationId xmlns:p14="http://schemas.microsoft.com/office/powerpoint/2010/main" val="25223951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E614E283-B770-2B43-8FE7-C73AF917DFED}"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1345524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80B35569-2FF8-3032-A149-5E2B932D3BF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16F5095-DCC5-91DD-1852-D052BD1F9C1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7571943-7D03-21B4-8A27-7CB6E36A5BA0}"/>
              </a:ext>
            </a:extLst>
          </p:cNvPr>
          <p:cNvSpPr>
            <a:spLocks noGrp="1" noChangeArrowheads="1"/>
          </p:cNvSpPr>
          <p:nvPr>
            <p:ph type="sldNum" sz="quarter" idx="12"/>
          </p:nvPr>
        </p:nvSpPr>
        <p:spPr>
          <a:ln/>
        </p:spPr>
        <p:txBody>
          <a:bodyPr/>
          <a:lstStyle>
            <a:lvl1pPr>
              <a:defRPr/>
            </a:lvl1pPr>
          </a:lstStyle>
          <a:p>
            <a:pPr>
              <a:defRPr/>
            </a:pPr>
            <a:fld id="{3F7D1113-54B4-A14A-BAF2-F78D24932E79}" type="slidenum">
              <a:rPr lang="en-US" altLang="en-US"/>
              <a:pPr>
                <a:defRPr/>
              </a:pPr>
              <a:t>‹#›</a:t>
            </a:fld>
            <a:endParaRPr lang="en-US" altLang="en-US"/>
          </a:p>
        </p:txBody>
      </p:sp>
    </p:spTree>
    <p:extLst>
      <p:ext uri="{BB962C8B-B14F-4D97-AF65-F5344CB8AC3E}">
        <p14:creationId xmlns:p14="http://schemas.microsoft.com/office/powerpoint/2010/main" val="41271990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5">
            <a:extLst>
              <a:ext uri="{FF2B5EF4-FFF2-40B4-BE49-F238E27FC236}">
                <a16:creationId xmlns:a16="http://schemas.microsoft.com/office/drawing/2014/main" id="{EB2312A3-C3E1-48ED-88EB-7AADBA1F56C6}"/>
              </a:ext>
            </a:extLst>
          </p:cNvPr>
          <p:cNvSpPr>
            <a:spLocks noChangeArrowheads="1"/>
          </p:cNvSpPr>
          <p:nvPr userDrawn="1"/>
        </p:nvSpPr>
        <p:spPr bwMode="auto">
          <a:xfrm>
            <a:off x="0" y="6424614"/>
            <a:ext cx="12192000" cy="433387"/>
          </a:xfrm>
          <a:prstGeom prst="rect">
            <a:avLst/>
          </a:prstGeom>
          <a:solidFill>
            <a:schemeClr val="tx2"/>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Arial" charset="0"/>
                <a:ea typeface="ＭＳ Ｐゴシック" charset="-128"/>
              </a:defRPr>
            </a:lvl1pPr>
            <a:lvl2pPr marL="742950" indent="-285750" eaLnBrk="0" hangingPunct="0">
              <a:spcBef>
                <a:spcPct val="20000"/>
              </a:spcBef>
              <a:buChar char="–"/>
              <a:defRPr sz="2800">
                <a:solidFill>
                  <a:schemeClr val="tx1"/>
                </a:solidFill>
                <a:latin typeface="Arial" charset="0"/>
                <a:ea typeface="ＭＳ Ｐゴシック" charset="-128"/>
              </a:defRPr>
            </a:lvl2pPr>
            <a:lvl3pPr marL="1143000" indent="-228600" eaLnBrk="0" hangingPunct="0">
              <a:spcBef>
                <a:spcPct val="20000"/>
              </a:spcBef>
              <a:buChar char="•"/>
              <a:defRPr sz="2400">
                <a:solidFill>
                  <a:schemeClr val="tx1"/>
                </a:solidFill>
                <a:latin typeface="Arial" charset="0"/>
                <a:ea typeface="ＭＳ Ｐゴシック" charset="-128"/>
              </a:defRPr>
            </a:lvl3pPr>
            <a:lvl4pPr marL="1600200" indent="-228600" eaLnBrk="0" hangingPunct="0">
              <a:spcBef>
                <a:spcPct val="20000"/>
              </a:spcBef>
              <a:buChar char="–"/>
              <a:defRPr sz="2000">
                <a:solidFill>
                  <a:schemeClr val="tx1"/>
                </a:solidFill>
                <a:latin typeface="Arial" charset="0"/>
                <a:ea typeface="ＭＳ Ｐゴシック" charset="-128"/>
              </a:defRPr>
            </a:lvl4pPr>
            <a:lvl5pPr marL="2057400" indent="-228600"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0"/>
              </a:spcBef>
              <a:buFontTx/>
              <a:buNone/>
              <a:defRPr/>
            </a:pPr>
            <a:endParaRPr lang="en-US" altLang="en-US" sz="1800"/>
          </a:p>
        </p:txBody>
      </p:sp>
      <p:sp>
        <p:nvSpPr>
          <p:cNvPr id="5" name="Text Box 7">
            <a:extLst>
              <a:ext uri="{FF2B5EF4-FFF2-40B4-BE49-F238E27FC236}">
                <a16:creationId xmlns:a16="http://schemas.microsoft.com/office/drawing/2014/main" id="{55FA6A06-C82B-5A82-29D7-933CC1610660}"/>
              </a:ext>
            </a:extLst>
          </p:cNvPr>
          <p:cNvSpPr txBox="1">
            <a:spLocks noChangeArrowheads="1"/>
          </p:cNvSpPr>
          <p:nvPr userDrawn="1"/>
        </p:nvSpPr>
        <p:spPr bwMode="auto">
          <a:xfrm>
            <a:off x="637116" y="6502401"/>
            <a:ext cx="11554883" cy="276999"/>
          </a:xfrm>
          <a:prstGeom prst="rect">
            <a:avLst/>
          </a:prstGeom>
          <a:noFill/>
          <a:ln>
            <a:noFill/>
          </a:ln>
        </p:spPr>
        <p:txBody>
          <a:bodyPr wrap="square">
            <a:spAutoFit/>
          </a:bodyPr>
          <a:lstStyle>
            <a:lvl1pPr eaLnBrk="0" hangingPunct="0">
              <a:spcBef>
                <a:spcPct val="20000"/>
              </a:spcBef>
              <a:buChar char="•"/>
              <a:defRPr sz="3200">
                <a:solidFill>
                  <a:schemeClr val="tx1"/>
                </a:solidFill>
                <a:latin typeface="Arial" charset="0"/>
                <a:ea typeface="ＭＳ Ｐゴシック" charset="-128"/>
              </a:defRPr>
            </a:lvl1pPr>
            <a:lvl2pPr marL="742950" indent="-285750" eaLnBrk="0" hangingPunct="0">
              <a:spcBef>
                <a:spcPct val="20000"/>
              </a:spcBef>
              <a:buChar char="–"/>
              <a:defRPr sz="2800">
                <a:solidFill>
                  <a:schemeClr val="tx1"/>
                </a:solidFill>
                <a:latin typeface="Arial" charset="0"/>
                <a:ea typeface="ＭＳ Ｐゴシック" charset="-128"/>
              </a:defRPr>
            </a:lvl2pPr>
            <a:lvl3pPr marL="1143000" indent="-228600" eaLnBrk="0" hangingPunct="0">
              <a:spcBef>
                <a:spcPct val="20000"/>
              </a:spcBef>
              <a:buChar char="•"/>
              <a:defRPr sz="2400">
                <a:solidFill>
                  <a:schemeClr val="tx1"/>
                </a:solidFill>
                <a:latin typeface="Arial" charset="0"/>
                <a:ea typeface="ＭＳ Ｐゴシック" charset="-128"/>
              </a:defRPr>
            </a:lvl3pPr>
            <a:lvl4pPr marL="1600200" indent="-228600" eaLnBrk="0" hangingPunct="0">
              <a:spcBef>
                <a:spcPct val="20000"/>
              </a:spcBef>
              <a:buChar char="–"/>
              <a:defRPr sz="2000">
                <a:solidFill>
                  <a:schemeClr val="tx1"/>
                </a:solidFill>
                <a:latin typeface="Arial" charset="0"/>
                <a:ea typeface="ＭＳ Ｐゴシック" charset="-128"/>
              </a:defRPr>
            </a:lvl4pPr>
            <a:lvl5pPr marL="2057400" indent="-228600" eaLnBrk="0" hangingPunct="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lgn="ctr" eaLnBrk="1" hangingPunct="1">
              <a:spcBef>
                <a:spcPct val="50000"/>
              </a:spcBef>
              <a:buFontTx/>
              <a:buNone/>
              <a:defRPr/>
            </a:pPr>
            <a:r>
              <a:rPr lang="en-US" altLang="en-US" sz="1200" dirty="0">
                <a:solidFill>
                  <a:schemeClr val="bg1"/>
                </a:solidFill>
              </a:rPr>
              <a:t>2026 Maryland Space Business Roundtable Education Grant Requests Presentations</a:t>
            </a:r>
          </a:p>
        </p:txBody>
      </p:sp>
      <p:pic>
        <p:nvPicPr>
          <p:cNvPr id="6" name="Picture 1">
            <a:extLst>
              <a:ext uri="{FF2B5EF4-FFF2-40B4-BE49-F238E27FC236}">
                <a16:creationId xmlns:a16="http://schemas.microsoft.com/office/drawing/2014/main" id="{03C1F9C7-1EBF-B00A-68A7-0CD08F5919CD}"/>
              </a:ext>
            </a:extLst>
          </p:cNvPr>
          <p:cNvPicPr>
            <a:picLocks noChangeAspect="1"/>
          </p:cNvPicPr>
          <p:nvPr userDrawn="1"/>
        </p:nvPicPr>
        <p:blipFill>
          <a:blip r:embed="rId2">
            <a:extLst>
              <a:ext uri="{28A0092B-C50C-407E-A947-70E740481C1C}">
                <a14:useLocalDpi xmlns:a14="http://schemas.microsoft.com/office/drawing/2010/main" val="0"/>
              </a:ext>
            </a:extLst>
          </a:blip>
          <a:srcRect r="76666" b="-2646"/>
          <a:stretch>
            <a:fillRect/>
          </a:stretch>
        </p:blipFill>
        <p:spPr bwMode="auto">
          <a:xfrm>
            <a:off x="0" y="6424614"/>
            <a:ext cx="637117"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9">
            <a:extLst>
              <a:ext uri="{FF2B5EF4-FFF2-40B4-BE49-F238E27FC236}">
                <a16:creationId xmlns:a16="http://schemas.microsoft.com/office/drawing/2014/main" id="{4A708B83-D17B-BECF-650E-52AB77697A5B}"/>
              </a:ext>
            </a:extLst>
          </p:cNvPr>
          <p:cNvSpPr>
            <a:spLocks noGrp="1" noChangeArrowheads="1"/>
          </p:cNvSpPr>
          <p:nvPr>
            <p:ph type="sldNum" sz="quarter" idx="10"/>
          </p:nvPr>
        </p:nvSpPr>
        <p:spPr>
          <a:xfrm>
            <a:off x="11176000" y="6543676"/>
            <a:ext cx="941917" cy="276225"/>
          </a:xfrm>
        </p:spPr>
        <p:txBody>
          <a:bodyPr/>
          <a:lstStyle>
            <a:lvl1pPr>
              <a:defRPr sz="1000">
                <a:solidFill>
                  <a:schemeClr val="bg1"/>
                </a:solidFill>
              </a:defRPr>
            </a:lvl1pPr>
          </a:lstStyle>
          <a:p>
            <a:pPr>
              <a:defRPr/>
            </a:pPr>
            <a:fld id="{829AE1C7-1EEC-3C4D-A2EB-FD31478427FB}" type="slidenum">
              <a:rPr lang="en-US" altLang="en-US"/>
              <a:pPr>
                <a:defRPr/>
              </a:pPr>
              <a:t>‹#›</a:t>
            </a:fld>
            <a:endParaRPr lang="en-US" altLang="en-US" dirty="0"/>
          </a:p>
        </p:txBody>
      </p:sp>
    </p:spTree>
    <p:extLst>
      <p:ext uri="{BB962C8B-B14F-4D97-AF65-F5344CB8AC3E}">
        <p14:creationId xmlns:p14="http://schemas.microsoft.com/office/powerpoint/2010/main" val="10456033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E1AC9B6B-63D1-36EF-E9D0-47E8E203C54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A1A6AA6F-EF3D-87BA-837D-A0FD7B6AAA1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3628372-7B64-607E-FC51-0EE84EE8105E}"/>
              </a:ext>
            </a:extLst>
          </p:cNvPr>
          <p:cNvSpPr>
            <a:spLocks noGrp="1" noChangeArrowheads="1"/>
          </p:cNvSpPr>
          <p:nvPr>
            <p:ph type="sldNum" sz="quarter" idx="12"/>
          </p:nvPr>
        </p:nvSpPr>
        <p:spPr>
          <a:ln/>
        </p:spPr>
        <p:txBody>
          <a:bodyPr/>
          <a:lstStyle>
            <a:lvl1pPr>
              <a:defRPr/>
            </a:lvl1pPr>
          </a:lstStyle>
          <a:p>
            <a:pPr>
              <a:defRPr/>
            </a:pPr>
            <a:fld id="{C80D3660-B25F-3E40-9713-4201E5404248}" type="slidenum">
              <a:rPr lang="en-US" altLang="en-US"/>
              <a:pPr>
                <a:defRPr/>
              </a:pPr>
              <a:t>‹#›</a:t>
            </a:fld>
            <a:endParaRPr lang="en-US" altLang="en-US"/>
          </a:p>
        </p:txBody>
      </p:sp>
    </p:spTree>
    <p:extLst>
      <p:ext uri="{BB962C8B-B14F-4D97-AF65-F5344CB8AC3E}">
        <p14:creationId xmlns:p14="http://schemas.microsoft.com/office/powerpoint/2010/main" val="27977393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7C811A80-57FB-3C24-049F-6DBF3E3C364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ECAB9368-C264-16A1-BE0C-D7F10E19D66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F057092E-A85D-7A66-FC5F-CBE93B058BF8}"/>
              </a:ext>
            </a:extLst>
          </p:cNvPr>
          <p:cNvSpPr>
            <a:spLocks noGrp="1" noChangeArrowheads="1"/>
          </p:cNvSpPr>
          <p:nvPr>
            <p:ph type="sldNum" sz="quarter" idx="12"/>
          </p:nvPr>
        </p:nvSpPr>
        <p:spPr>
          <a:ln/>
        </p:spPr>
        <p:txBody>
          <a:bodyPr/>
          <a:lstStyle>
            <a:lvl1pPr>
              <a:defRPr/>
            </a:lvl1pPr>
          </a:lstStyle>
          <a:p>
            <a:pPr>
              <a:defRPr/>
            </a:pPr>
            <a:fld id="{CED7EB1B-05A7-0743-97E6-89903CF8BD85}" type="slidenum">
              <a:rPr lang="en-US" altLang="en-US"/>
              <a:pPr>
                <a:defRPr/>
              </a:pPr>
              <a:t>‹#›</a:t>
            </a:fld>
            <a:endParaRPr lang="en-US" altLang="en-US"/>
          </a:p>
        </p:txBody>
      </p:sp>
    </p:spTree>
    <p:extLst>
      <p:ext uri="{BB962C8B-B14F-4D97-AF65-F5344CB8AC3E}">
        <p14:creationId xmlns:p14="http://schemas.microsoft.com/office/powerpoint/2010/main" val="4190277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1768103D-6768-F8ED-A9AB-1109837BFFFF}"/>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2A3EC8C9-1D2B-1029-8CAD-4C65A1A8A6E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5E3BC35A-B3C2-1073-D912-AF4250E924D6}"/>
              </a:ext>
            </a:extLst>
          </p:cNvPr>
          <p:cNvSpPr>
            <a:spLocks noGrp="1" noChangeArrowheads="1"/>
          </p:cNvSpPr>
          <p:nvPr>
            <p:ph type="sldNum" sz="quarter" idx="12"/>
          </p:nvPr>
        </p:nvSpPr>
        <p:spPr>
          <a:ln/>
        </p:spPr>
        <p:txBody>
          <a:bodyPr/>
          <a:lstStyle>
            <a:lvl1pPr>
              <a:defRPr/>
            </a:lvl1pPr>
          </a:lstStyle>
          <a:p>
            <a:pPr>
              <a:defRPr/>
            </a:pPr>
            <a:fld id="{68BB9B39-B085-6A40-A4FB-2D55A1A482B1}" type="slidenum">
              <a:rPr lang="en-US" altLang="en-US"/>
              <a:pPr>
                <a:defRPr/>
              </a:pPr>
              <a:t>‹#›</a:t>
            </a:fld>
            <a:endParaRPr lang="en-US" altLang="en-US"/>
          </a:p>
        </p:txBody>
      </p:sp>
    </p:spTree>
    <p:extLst>
      <p:ext uri="{BB962C8B-B14F-4D97-AF65-F5344CB8AC3E}">
        <p14:creationId xmlns:p14="http://schemas.microsoft.com/office/powerpoint/2010/main" val="23509551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AF4E1D53-FC62-B689-6408-AE83D6153292}"/>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E175DE33-1883-4A35-6BC1-F78D8FCA6EF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8135FEFD-3885-2209-45BE-BFB0B744B4C6}"/>
              </a:ext>
            </a:extLst>
          </p:cNvPr>
          <p:cNvSpPr>
            <a:spLocks noGrp="1" noChangeArrowheads="1"/>
          </p:cNvSpPr>
          <p:nvPr>
            <p:ph type="sldNum" sz="quarter" idx="12"/>
          </p:nvPr>
        </p:nvSpPr>
        <p:spPr>
          <a:ln/>
        </p:spPr>
        <p:txBody>
          <a:bodyPr/>
          <a:lstStyle>
            <a:lvl1pPr>
              <a:defRPr/>
            </a:lvl1pPr>
          </a:lstStyle>
          <a:p>
            <a:pPr>
              <a:defRPr/>
            </a:pPr>
            <a:fld id="{214FE670-F54C-7B44-AB1B-F734B5DD3729}" type="slidenum">
              <a:rPr lang="en-US" altLang="en-US"/>
              <a:pPr>
                <a:defRPr/>
              </a:pPr>
              <a:t>‹#›</a:t>
            </a:fld>
            <a:endParaRPr lang="en-US" altLang="en-US"/>
          </a:p>
        </p:txBody>
      </p:sp>
    </p:spTree>
    <p:extLst>
      <p:ext uri="{BB962C8B-B14F-4D97-AF65-F5344CB8AC3E}">
        <p14:creationId xmlns:p14="http://schemas.microsoft.com/office/powerpoint/2010/main" val="4301053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D08C9252-293E-D1C2-0F67-675CB22B3B01}"/>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B63B98D1-3FCE-BCB5-3480-7734343CC45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BCE6E098-B140-CD06-7768-21E1E7881FFD}"/>
              </a:ext>
            </a:extLst>
          </p:cNvPr>
          <p:cNvSpPr>
            <a:spLocks noGrp="1" noChangeArrowheads="1"/>
          </p:cNvSpPr>
          <p:nvPr>
            <p:ph type="sldNum" sz="quarter" idx="12"/>
          </p:nvPr>
        </p:nvSpPr>
        <p:spPr>
          <a:ln/>
        </p:spPr>
        <p:txBody>
          <a:bodyPr/>
          <a:lstStyle>
            <a:lvl1pPr>
              <a:defRPr/>
            </a:lvl1pPr>
          </a:lstStyle>
          <a:p>
            <a:pPr>
              <a:defRPr/>
            </a:pPr>
            <a:fld id="{678CBCCD-3C25-524E-B0E2-A964EFF8F10D}" type="slidenum">
              <a:rPr lang="en-US" altLang="en-US"/>
              <a:pPr>
                <a:defRPr/>
              </a:pPr>
              <a:t>‹#›</a:t>
            </a:fld>
            <a:endParaRPr lang="en-US" altLang="en-US"/>
          </a:p>
        </p:txBody>
      </p:sp>
    </p:spTree>
    <p:extLst>
      <p:ext uri="{BB962C8B-B14F-4D97-AF65-F5344CB8AC3E}">
        <p14:creationId xmlns:p14="http://schemas.microsoft.com/office/powerpoint/2010/main" val="22674481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9A0B97B5-9A3D-0BCD-78E6-A3A65F00DDB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0C0CC5E-808D-3A3D-47FD-EC6FFB1FBD7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206871FB-A7BB-D603-C922-B9014E13D9F2}"/>
              </a:ext>
            </a:extLst>
          </p:cNvPr>
          <p:cNvSpPr>
            <a:spLocks noGrp="1" noChangeArrowheads="1"/>
          </p:cNvSpPr>
          <p:nvPr>
            <p:ph type="sldNum" sz="quarter" idx="12"/>
          </p:nvPr>
        </p:nvSpPr>
        <p:spPr>
          <a:ln/>
        </p:spPr>
        <p:txBody>
          <a:bodyPr/>
          <a:lstStyle>
            <a:lvl1pPr>
              <a:defRPr/>
            </a:lvl1pPr>
          </a:lstStyle>
          <a:p>
            <a:pPr>
              <a:defRPr/>
            </a:pPr>
            <a:fld id="{B9DD60C8-1B20-F742-BACB-49831B491200}" type="slidenum">
              <a:rPr lang="en-US" altLang="en-US"/>
              <a:pPr>
                <a:defRPr/>
              </a:pPr>
              <a:t>‹#›</a:t>
            </a:fld>
            <a:endParaRPr lang="en-US" altLang="en-US"/>
          </a:p>
        </p:txBody>
      </p:sp>
    </p:spTree>
    <p:extLst>
      <p:ext uri="{BB962C8B-B14F-4D97-AF65-F5344CB8AC3E}">
        <p14:creationId xmlns:p14="http://schemas.microsoft.com/office/powerpoint/2010/main" val="5786948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32F6B7F1-3B14-AE9E-7D5C-55FF907CE6C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8A7D413-E429-93F7-6AD2-F76548C02C3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4A713A3D-8343-3B9E-A069-E6DA7D06A540}"/>
              </a:ext>
            </a:extLst>
          </p:cNvPr>
          <p:cNvSpPr>
            <a:spLocks noGrp="1" noChangeArrowheads="1"/>
          </p:cNvSpPr>
          <p:nvPr>
            <p:ph type="sldNum" sz="quarter" idx="12"/>
          </p:nvPr>
        </p:nvSpPr>
        <p:spPr>
          <a:ln/>
        </p:spPr>
        <p:txBody>
          <a:bodyPr/>
          <a:lstStyle>
            <a:lvl1pPr>
              <a:defRPr/>
            </a:lvl1pPr>
          </a:lstStyle>
          <a:p>
            <a:pPr>
              <a:defRPr/>
            </a:pPr>
            <a:fld id="{B44D9935-DE6F-514A-8EA3-142703477B0C}" type="slidenum">
              <a:rPr lang="en-US" altLang="en-US"/>
              <a:pPr>
                <a:defRPr/>
              </a:pPr>
              <a:t>‹#›</a:t>
            </a:fld>
            <a:endParaRPr lang="en-US" altLang="en-US"/>
          </a:p>
        </p:txBody>
      </p:sp>
    </p:spTree>
    <p:extLst>
      <p:ext uri="{BB962C8B-B14F-4D97-AF65-F5344CB8AC3E}">
        <p14:creationId xmlns:p14="http://schemas.microsoft.com/office/powerpoint/2010/main" val="4610821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E4483F2-28D4-F7B2-189E-ED45EA827B7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C3D592D-7385-A2CB-102C-53A0A3CBEE4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096091E-BD2C-9953-704D-1B07EE035A0D}"/>
              </a:ext>
            </a:extLst>
          </p:cNvPr>
          <p:cNvSpPr>
            <a:spLocks noGrp="1" noChangeArrowheads="1"/>
          </p:cNvSpPr>
          <p:nvPr>
            <p:ph type="sldNum" sz="quarter" idx="12"/>
          </p:nvPr>
        </p:nvSpPr>
        <p:spPr>
          <a:ln/>
        </p:spPr>
        <p:txBody>
          <a:bodyPr/>
          <a:lstStyle>
            <a:lvl1pPr>
              <a:defRPr/>
            </a:lvl1pPr>
          </a:lstStyle>
          <a:p>
            <a:pPr>
              <a:defRPr/>
            </a:pPr>
            <a:fld id="{8A666EE0-CC10-9443-9468-B100EEEFBB13}" type="slidenum">
              <a:rPr lang="en-US" altLang="en-US"/>
              <a:pPr>
                <a:defRPr/>
              </a:pPr>
              <a:t>‹#›</a:t>
            </a:fld>
            <a:endParaRPr lang="en-US" altLang="en-US"/>
          </a:p>
        </p:txBody>
      </p:sp>
    </p:spTree>
    <p:extLst>
      <p:ext uri="{BB962C8B-B14F-4D97-AF65-F5344CB8AC3E}">
        <p14:creationId xmlns:p14="http://schemas.microsoft.com/office/powerpoint/2010/main" val="829315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C4BACA9-A6E2-F15C-E594-8EAFD8F5C6D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ADFE77F-8021-4834-C235-748F84077B1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5C874CB-ACE3-F38E-B795-C938A9552351}"/>
              </a:ext>
            </a:extLst>
          </p:cNvPr>
          <p:cNvSpPr>
            <a:spLocks noGrp="1" noChangeArrowheads="1"/>
          </p:cNvSpPr>
          <p:nvPr>
            <p:ph type="sldNum" sz="quarter" idx="12"/>
          </p:nvPr>
        </p:nvSpPr>
        <p:spPr>
          <a:ln/>
        </p:spPr>
        <p:txBody>
          <a:bodyPr/>
          <a:lstStyle>
            <a:lvl1pPr>
              <a:defRPr/>
            </a:lvl1pPr>
          </a:lstStyle>
          <a:p>
            <a:pPr>
              <a:defRPr/>
            </a:pPr>
            <a:fld id="{9F515408-AB78-994B-A5DE-2C2D1CD20AB6}" type="slidenum">
              <a:rPr lang="en-US" altLang="en-US"/>
              <a:pPr>
                <a:defRPr/>
              </a:pPr>
              <a:t>‹#›</a:t>
            </a:fld>
            <a:endParaRPr lang="en-US" altLang="en-US"/>
          </a:p>
        </p:txBody>
      </p:sp>
    </p:spTree>
    <p:extLst>
      <p:ext uri="{BB962C8B-B14F-4D97-AF65-F5344CB8AC3E}">
        <p14:creationId xmlns:p14="http://schemas.microsoft.com/office/powerpoint/2010/main" val="17226073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B7F6BCDA-8508-DE13-A50A-A2EF5D80CF4D}"/>
              </a:ext>
            </a:extLst>
          </p:cNvPr>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250CC3BE-BDFF-A67D-C49C-1BCF292545AC}"/>
              </a:ext>
            </a:extLst>
          </p:cNvPr>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809136A0-04AA-7E48-720C-D13A318A21B7}"/>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ea typeface="+mn-ea"/>
                <a:cs typeface="+mn-cs"/>
              </a:defRPr>
            </a:lvl1pPr>
          </a:lstStyle>
          <a:p>
            <a:pPr>
              <a:defRPr/>
            </a:pPr>
            <a:endParaRPr lang="en-US"/>
          </a:p>
        </p:txBody>
      </p:sp>
      <p:sp>
        <p:nvSpPr>
          <p:cNvPr id="1029" name="Rectangle 5">
            <a:extLst>
              <a:ext uri="{FF2B5EF4-FFF2-40B4-BE49-F238E27FC236}">
                <a16:creationId xmlns:a16="http://schemas.microsoft.com/office/drawing/2014/main" id="{73735AC7-BAD7-5E60-81F5-D77ADAE155E6}"/>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ea typeface="+mn-ea"/>
                <a:cs typeface="+mn-cs"/>
              </a:defRPr>
            </a:lvl1pPr>
          </a:lstStyle>
          <a:p>
            <a:pPr>
              <a:defRPr/>
            </a:pPr>
            <a:endParaRPr lang="en-US"/>
          </a:p>
        </p:txBody>
      </p:sp>
      <p:sp>
        <p:nvSpPr>
          <p:cNvPr id="1030" name="Rectangle 6">
            <a:extLst>
              <a:ext uri="{FF2B5EF4-FFF2-40B4-BE49-F238E27FC236}">
                <a16:creationId xmlns:a16="http://schemas.microsoft.com/office/drawing/2014/main" id="{AE294979-FC54-7F6A-CF33-B5531D54C0FF}"/>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cs typeface="Arial" panose="020B0604020202020204" pitchFamily="34" charset="0"/>
              </a:defRPr>
            </a:lvl1pPr>
          </a:lstStyle>
          <a:p>
            <a:pPr>
              <a:defRPr/>
            </a:pPr>
            <a:fld id="{766E6536-4246-A947-AB48-9FF619941A80}"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805" r:id="rId1"/>
    <p:sldLayoutId id="214748381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Lst>
  <p:hf hdr="0" ft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hyperlink" Target="https://mdspace.org/stem-education/#2024-grants" TargetMode="Externa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D8D3B-3CAE-E037-A78D-ADC7D6BCF726}"/>
              </a:ext>
            </a:extLst>
          </p:cNvPr>
          <p:cNvSpPr>
            <a:spLocks noGrp="1"/>
          </p:cNvSpPr>
          <p:nvPr>
            <p:ph type="title"/>
          </p:nvPr>
        </p:nvSpPr>
        <p:spPr>
          <a:xfrm>
            <a:off x="609600" y="38099"/>
            <a:ext cx="10972800" cy="1143000"/>
          </a:xfrm>
        </p:spPr>
        <p:txBody>
          <a:bodyPr/>
          <a:lstStyle/>
          <a:p>
            <a:r>
              <a:rPr lang="en-US" dirty="0"/>
              <a:t>Instructions</a:t>
            </a:r>
          </a:p>
        </p:txBody>
      </p:sp>
      <p:sp>
        <p:nvSpPr>
          <p:cNvPr id="3" name="Content Placeholder 2">
            <a:extLst>
              <a:ext uri="{FF2B5EF4-FFF2-40B4-BE49-F238E27FC236}">
                <a16:creationId xmlns:a16="http://schemas.microsoft.com/office/drawing/2014/main" id="{74D3582B-C5DE-878B-F804-28E171C02E1C}"/>
              </a:ext>
            </a:extLst>
          </p:cNvPr>
          <p:cNvSpPr>
            <a:spLocks noGrp="1"/>
          </p:cNvSpPr>
          <p:nvPr>
            <p:ph idx="1"/>
          </p:nvPr>
        </p:nvSpPr>
        <p:spPr>
          <a:xfrm>
            <a:off x="609600" y="1166018"/>
            <a:ext cx="10972800" cy="5158582"/>
          </a:xfrm>
        </p:spPr>
        <p:txBody>
          <a:bodyPr/>
          <a:lstStyle/>
          <a:p>
            <a:pPr marL="0" indent="0">
              <a:buNone/>
            </a:pPr>
            <a:r>
              <a:rPr lang="en-US" sz="1200" b="1" dirty="0"/>
              <a:t>IMPORTANT NOTES: </a:t>
            </a:r>
          </a:p>
          <a:p>
            <a:pPr marL="228600" indent="-228600">
              <a:buFont typeface="+mj-lt"/>
              <a:buAutoNum type="arabicPeriod"/>
            </a:pPr>
            <a:r>
              <a:rPr lang="en-US" sz="1200" dirty="0">
                <a:ea typeface="ＭＳ Ｐゴシック"/>
              </a:rPr>
              <a:t>Due to the high number of applicants and limited budget availability, MSBR reserves the right to select which organizations will be invited to present and/or receive funding. Selected organizations will present in person on the day of the event. However, if a group is outside a distance of X miles from the presentation location, they may exercise an option to present online. </a:t>
            </a:r>
          </a:p>
          <a:p>
            <a:pPr marL="228600" indent="-228600">
              <a:buFont typeface="+mj-lt"/>
              <a:buAutoNum type="arabicPeriod"/>
            </a:pPr>
            <a:r>
              <a:rPr lang="en-US" sz="1200" dirty="0">
                <a:highlight>
                  <a:srgbClr val="FFFF00"/>
                </a:highlight>
              </a:rPr>
              <a:t>By presenting to the MSBR board, your organization gives consent to use your logo and any pictures you provide without identifiable persons. If your team is successful, MSBR may ask for permission to use pictures containing identifiable persons on your team when we present your award. Participation is optional and we will ask for release forms at that time. </a:t>
            </a:r>
          </a:p>
          <a:p>
            <a:pPr marL="0" indent="0">
              <a:buNone/>
            </a:pPr>
            <a:endParaRPr lang="en-US" sz="1200" dirty="0"/>
          </a:p>
          <a:p>
            <a:pPr lvl="1"/>
            <a:r>
              <a:rPr lang="en-US" sz="1100" dirty="0"/>
              <a:t>The deadline for submission is October 30, 2026.</a:t>
            </a:r>
          </a:p>
          <a:p>
            <a:pPr lvl="1"/>
            <a:r>
              <a:rPr lang="en-US" sz="1100" dirty="0">
                <a:solidFill>
                  <a:srgbClr val="FF40FF"/>
                </a:solidFill>
              </a:rPr>
              <a:t>Pink text is use for instructions and must be deleted (or overwritten) in the final slide submission. </a:t>
            </a:r>
            <a:r>
              <a:rPr lang="en-US" sz="1100" dirty="0"/>
              <a:t>Delete this instruction slide with your final submission. </a:t>
            </a:r>
          </a:p>
          <a:p>
            <a:pPr lvl="1"/>
            <a:r>
              <a:rPr lang="en-US" sz="1100" dirty="0"/>
              <a:t>Please name this presentation file with your organization’s name or your robotics team name AND number.</a:t>
            </a:r>
          </a:p>
          <a:p>
            <a:pPr lvl="1"/>
            <a:r>
              <a:rPr lang="en-US" sz="1100" dirty="0"/>
              <a:t>Keep your number of slides low. Depending on how many groups apply, you might only have 5-8 minutes to present, including time for questions. </a:t>
            </a:r>
          </a:p>
          <a:p>
            <a:pPr lvl="1"/>
            <a:r>
              <a:rPr lang="en-US" sz="1100" dirty="0">
                <a:ea typeface="ＭＳ Ｐゴシック"/>
              </a:rPr>
              <a:t>Organizational information (mission statement, logo, picture, and any social media accounts) are to be included in this slide deck (next 3 slides).</a:t>
            </a:r>
          </a:p>
          <a:p>
            <a:pPr lvl="1"/>
            <a:r>
              <a:rPr lang="en-US" sz="1100" dirty="0"/>
              <a:t>Your presentation to the MSBR will start on the title slide after the team information slides. </a:t>
            </a:r>
          </a:p>
          <a:p>
            <a:pPr lvl="1"/>
            <a:r>
              <a:rPr lang="en-US" sz="1100" dirty="0"/>
              <a:t>Do not change the order of the last four slides.</a:t>
            </a:r>
          </a:p>
          <a:p>
            <a:pPr lvl="2"/>
            <a:r>
              <a:rPr lang="en-US" sz="1100" dirty="0"/>
              <a:t>Demographics, Impact on Maryland, Need for Support, and Budget Information. These must all be presented in order as provided and stated. </a:t>
            </a:r>
          </a:p>
          <a:p>
            <a:pPr lvl="2"/>
            <a:r>
              <a:rPr lang="en-US" sz="1100" dirty="0"/>
              <a:t>On the budget slide, you can add/delete categories to fit your group, so the budget information makes sense with your organization’s work.</a:t>
            </a:r>
          </a:p>
          <a:p>
            <a:pPr lvl="1"/>
            <a:r>
              <a:rPr lang="en-US" sz="1100" dirty="0"/>
              <a:t>Hints:</a:t>
            </a:r>
          </a:p>
          <a:p>
            <a:pPr lvl="2"/>
            <a:r>
              <a:rPr lang="en-US" sz="1100" dirty="0">
                <a:ea typeface="ＭＳ Ｐゴシック"/>
              </a:rPr>
              <a:t>Team demographics are important to MSBR.</a:t>
            </a:r>
            <a:endParaRPr lang="en-US" sz="1100" dirty="0">
              <a:ea typeface="ＭＳ Ｐゴシック"/>
              <a:cs typeface="Arial"/>
            </a:endParaRPr>
          </a:p>
          <a:p>
            <a:pPr lvl="2"/>
            <a:r>
              <a:rPr lang="en-US" sz="1100" dirty="0">
                <a:ea typeface="ＭＳ Ｐゴシック"/>
              </a:rPr>
              <a:t>Community engagement is important to MSBR. We like to hear about any STEM-related outreach activities you do, </a:t>
            </a:r>
            <a:r>
              <a:rPr lang="en-US" sz="1100" b="1" dirty="0">
                <a:ea typeface="ＭＳ Ｐゴシック"/>
              </a:rPr>
              <a:t>specifically in Maryland</a:t>
            </a:r>
            <a:r>
              <a:rPr lang="en-US" sz="1100" dirty="0">
                <a:ea typeface="ＭＳ Ｐゴシック"/>
              </a:rPr>
              <a:t>. (Hint: make sure you highlight demographics of Maryland-specific outreach activities)</a:t>
            </a:r>
            <a:endParaRPr lang="en-US" sz="1100" dirty="0">
              <a:cs typeface="Arial"/>
            </a:endParaRPr>
          </a:p>
          <a:p>
            <a:pPr lvl="2"/>
            <a:r>
              <a:rPr lang="en-US" sz="1100" dirty="0">
                <a:ea typeface="ＭＳ Ｐゴシック"/>
              </a:rPr>
              <a:t>In addition to our assessment of your needs and your impact across your community, the MSBR will judge your “presentation,” which is defined as both what you tell us you do (achievements and accomplishments, realistic plans and ambitions, management of your organization, technical approaches) and how you present your material and yourselves in front of us.</a:t>
            </a:r>
            <a:endParaRPr lang="en-US" sz="1100" dirty="0">
              <a:ea typeface="ＭＳ Ｐゴシック"/>
              <a:cs typeface="Arial"/>
            </a:endParaRPr>
          </a:p>
          <a:p>
            <a:pPr lvl="2"/>
            <a:r>
              <a:rPr lang="en-US" sz="1100" dirty="0"/>
              <a:t>MSBR is looking for maximum impact of our grants. “Impact” is a subjective measure of quantity and quality of how your organization promotes MSBR’s values.</a:t>
            </a:r>
            <a:endParaRPr lang="en-US" sz="1100" dirty="0">
              <a:highlight>
                <a:srgbClr val="FFFF00"/>
              </a:highlight>
            </a:endParaRPr>
          </a:p>
          <a:p>
            <a:endParaRPr lang="en-US" sz="1200" dirty="0"/>
          </a:p>
        </p:txBody>
      </p:sp>
      <p:sp>
        <p:nvSpPr>
          <p:cNvPr id="4" name="Slide Number Placeholder 3">
            <a:extLst>
              <a:ext uri="{FF2B5EF4-FFF2-40B4-BE49-F238E27FC236}">
                <a16:creationId xmlns:a16="http://schemas.microsoft.com/office/drawing/2014/main" id="{00480AAC-EFEB-60D6-0405-B25272E8B745}"/>
              </a:ext>
            </a:extLst>
          </p:cNvPr>
          <p:cNvSpPr>
            <a:spLocks noGrp="1"/>
          </p:cNvSpPr>
          <p:nvPr>
            <p:ph type="sldNum" sz="quarter" idx="10"/>
          </p:nvPr>
        </p:nvSpPr>
        <p:spPr/>
        <p:txBody>
          <a:bodyPr/>
          <a:lstStyle/>
          <a:p>
            <a:pPr fontAlgn="base">
              <a:spcBef>
                <a:spcPct val="0"/>
              </a:spcBef>
              <a:spcAft>
                <a:spcPct val="0"/>
              </a:spcAft>
              <a:defRPr/>
            </a:pPr>
            <a:fld id="{829AE1C7-1EEC-3C4D-A2EB-FD31478427FB}" type="slidenum">
              <a:rPr lang="en-US" altLang="en-US">
                <a:solidFill>
                  <a:srgbClr val="FFFFFF"/>
                </a:solidFill>
                <a:latin typeface="Arial" panose="020B0604020202020204" pitchFamily="34" charset="0"/>
                <a:ea typeface="ＭＳ Ｐゴシック" panose="020B0600070205080204" pitchFamily="34" charset="-128"/>
              </a:rPr>
              <a:pPr fontAlgn="base">
                <a:spcBef>
                  <a:spcPct val="0"/>
                </a:spcBef>
                <a:spcAft>
                  <a:spcPct val="0"/>
                </a:spcAft>
                <a:defRPr/>
              </a:pPr>
              <a:t>1</a:t>
            </a:fld>
            <a:endParaRPr lang="en-US" altLang="en-US" dirty="0">
              <a:solidFill>
                <a:srgbClr val="FFFFFF"/>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9271752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2AAC7-2FB0-DA5E-5469-BC1716885F70}"/>
              </a:ext>
            </a:extLst>
          </p:cNvPr>
          <p:cNvSpPr>
            <a:spLocks noGrp="1"/>
          </p:cNvSpPr>
          <p:nvPr>
            <p:ph type="title"/>
          </p:nvPr>
        </p:nvSpPr>
        <p:spPr/>
        <p:txBody>
          <a:bodyPr/>
          <a:lstStyle/>
          <a:p>
            <a:r>
              <a:rPr lang="en-US" dirty="0"/>
              <a:t>Program or team mission statement and social media</a:t>
            </a:r>
          </a:p>
        </p:txBody>
      </p:sp>
      <p:sp>
        <p:nvSpPr>
          <p:cNvPr id="5" name="Content Placeholder 4">
            <a:extLst>
              <a:ext uri="{FF2B5EF4-FFF2-40B4-BE49-F238E27FC236}">
                <a16:creationId xmlns:a16="http://schemas.microsoft.com/office/drawing/2014/main" id="{E9A4EEB8-4EA9-E50A-7530-0FBA089DF933}"/>
              </a:ext>
            </a:extLst>
          </p:cNvPr>
          <p:cNvSpPr>
            <a:spLocks noGrp="1"/>
          </p:cNvSpPr>
          <p:nvPr>
            <p:ph sz="half" idx="1"/>
          </p:nvPr>
        </p:nvSpPr>
        <p:spPr/>
        <p:txBody>
          <a:bodyPr/>
          <a:lstStyle/>
          <a:p>
            <a:pPr marL="0" indent="0">
              <a:buNone/>
            </a:pPr>
            <a:r>
              <a:rPr lang="en-US" b="1" dirty="0">
                <a:solidFill>
                  <a:srgbClr val="FF40FF"/>
                </a:solidFill>
              </a:rPr>
              <a:t>Short Team/Program Description: </a:t>
            </a:r>
            <a:r>
              <a:rPr lang="en-US" dirty="0">
                <a:solidFill>
                  <a:srgbClr val="FF40FF"/>
                </a:solidFill>
              </a:rPr>
              <a:t>Please provide a brief description of your team or program. It can be an overview, mission statement, etc., of approximately 50 words. For examples, visit </a:t>
            </a:r>
            <a:r>
              <a:rPr lang="en-US" dirty="0">
                <a:solidFill>
                  <a:srgbClr val="FF40FF"/>
                </a:solidFill>
                <a:hlinkClick r:id="rId2">
                  <a:extLst>
                    <a:ext uri="{A12FA001-AC4F-418D-AE19-62706E023703}">
                      <ahyp:hlinkClr xmlns:ahyp="http://schemas.microsoft.com/office/drawing/2018/hyperlinkcolor" val="tx"/>
                    </a:ext>
                  </a:extLst>
                </a:hlinkClick>
              </a:rPr>
              <a:t>https://mdspace.org/stem-education/#2024-grants</a:t>
            </a:r>
            <a:r>
              <a:rPr lang="en-US" dirty="0">
                <a:solidFill>
                  <a:srgbClr val="FF40FF"/>
                </a:solidFill>
              </a:rPr>
              <a:t>.</a:t>
            </a:r>
          </a:p>
        </p:txBody>
      </p:sp>
      <p:sp>
        <p:nvSpPr>
          <p:cNvPr id="6" name="Content Placeholder 5">
            <a:extLst>
              <a:ext uri="{FF2B5EF4-FFF2-40B4-BE49-F238E27FC236}">
                <a16:creationId xmlns:a16="http://schemas.microsoft.com/office/drawing/2014/main" id="{F783BE5E-3675-4E91-0219-7FBFA3EDDE1F}"/>
              </a:ext>
            </a:extLst>
          </p:cNvPr>
          <p:cNvSpPr>
            <a:spLocks noGrp="1"/>
          </p:cNvSpPr>
          <p:nvPr>
            <p:ph sz="half" idx="2"/>
          </p:nvPr>
        </p:nvSpPr>
        <p:spPr/>
        <p:txBody>
          <a:bodyPr/>
          <a:lstStyle/>
          <a:p>
            <a:pPr marL="0" indent="0">
              <a:buNone/>
            </a:pPr>
            <a:r>
              <a:rPr lang="en-US" b="1" dirty="0">
                <a:solidFill>
                  <a:srgbClr val="FF40FF"/>
                </a:solidFill>
              </a:rPr>
              <a:t>Social Media Links: </a:t>
            </a:r>
            <a:r>
              <a:rPr lang="en-US" dirty="0">
                <a:solidFill>
                  <a:srgbClr val="FF40FF"/>
                </a:solidFill>
              </a:rPr>
              <a:t>Where applicable, provide link(s) to any official social media accounts associated with your team/project, school, or project (e.g., website, Facebook, YouTube, etc.).</a:t>
            </a:r>
          </a:p>
        </p:txBody>
      </p:sp>
      <p:sp>
        <p:nvSpPr>
          <p:cNvPr id="4" name="Slide Number Placeholder 3">
            <a:extLst>
              <a:ext uri="{FF2B5EF4-FFF2-40B4-BE49-F238E27FC236}">
                <a16:creationId xmlns:a16="http://schemas.microsoft.com/office/drawing/2014/main" id="{C1C260F0-9439-F4A9-97FC-E02F66D57563}"/>
              </a:ext>
            </a:extLst>
          </p:cNvPr>
          <p:cNvSpPr>
            <a:spLocks noGrp="1"/>
          </p:cNvSpPr>
          <p:nvPr>
            <p:ph type="sldNum" sz="quarter" idx="12"/>
          </p:nvPr>
        </p:nvSpPr>
        <p:spPr/>
        <p:txBody>
          <a:bodyPr/>
          <a:lstStyle/>
          <a:p>
            <a:pPr>
              <a:defRPr/>
            </a:pPr>
            <a:fld id="{829AE1C7-1EEC-3C4D-A2EB-FD31478427FB}" type="slidenum">
              <a:rPr lang="en-US" altLang="en-US" smtClean="0"/>
              <a:pPr>
                <a:defRPr/>
              </a:pPr>
              <a:t>2</a:t>
            </a:fld>
            <a:endParaRPr lang="en-US" altLang="en-US" dirty="0"/>
          </a:p>
        </p:txBody>
      </p:sp>
    </p:spTree>
    <p:extLst>
      <p:ext uri="{BB962C8B-B14F-4D97-AF65-F5344CB8AC3E}">
        <p14:creationId xmlns:p14="http://schemas.microsoft.com/office/powerpoint/2010/main" val="11872354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E29C44-72D3-5F9C-66C0-8FB8A42680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D1C814-4B02-6094-A1FB-BAEA91C5F75A}"/>
              </a:ext>
            </a:extLst>
          </p:cNvPr>
          <p:cNvSpPr>
            <a:spLocks noGrp="1"/>
          </p:cNvSpPr>
          <p:nvPr>
            <p:ph type="title"/>
          </p:nvPr>
        </p:nvSpPr>
        <p:spPr/>
        <p:txBody>
          <a:bodyPr/>
          <a:lstStyle/>
          <a:p>
            <a:r>
              <a:rPr lang="en-US" dirty="0"/>
              <a:t>Program or team mission logo and picture</a:t>
            </a:r>
          </a:p>
        </p:txBody>
      </p:sp>
      <p:sp>
        <p:nvSpPr>
          <p:cNvPr id="5" name="Content Placeholder 4">
            <a:extLst>
              <a:ext uri="{FF2B5EF4-FFF2-40B4-BE49-F238E27FC236}">
                <a16:creationId xmlns:a16="http://schemas.microsoft.com/office/drawing/2014/main" id="{A3B1B579-FE8D-A82B-3EE9-FD4F3429EC69}"/>
              </a:ext>
            </a:extLst>
          </p:cNvPr>
          <p:cNvSpPr>
            <a:spLocks noGrp="1"/>
          </p:cNvSpPr>
          <p:nvPr>
            <p:ph sz="half" idx="1"/>
          </p:nvPr>
        </p:nvSpPr>
        <p:spPr/>
        <p:txBody>
          <a:bodyPr/>
          <a:lstStyle/>
          <a:p>
            <a:pPr marL="0" indent="0">
              <a:buNone/>
            </a:pPr>
            <a:r>
              <a:rPr lang="en-US" b="1" dirty="0">
                <a:solidFill>
                  <a:srgbClr val="FF40FF"/>
                </a:solidFill>
                <a:ea typeface="ＭＳ Ｐゴシック"/>
              </a:rPr>
              <a:t>Program, Team, or School Logo File</a:t>
            </a:r>
            <a:r>
              <a:rPr lang="en-US" dirty="0">
                <a:solidFill>
                  <a:srgbClr val="FF40FF"/>
                </a:solidFill>
                <a:ea typeface="ＭＳ Ｐゴシック"/>
              </a:rPr>
              <a:t>: If one exists, please also upload an actual file of your logo (not a screenshot or embedded image). A PNG, JPG, or vector file (SVG, EPS, or AI) is preferred.</a:t>
            </a:r>
          </a:p>
        </p:txBody>
      </p:sp>
      <p:sp>
        <p:nvSpPr>
          <p:cNvPr id="6" name="Content Placeholder 5">
            <a:extLst>
              <a:ext uri="{FF2B5EF4-FFF2-40B4-BE49-F238E27FC236}">
                <a16:creationId xmlns:a16="http://schemas.microsoft.com/office/drawing/2014/main" id="{5435D330-1926-418C-446A-B03CF02D5AF7}"/>
              </a:ext>
            </a:extLst>
          </p:cNvPr>
          <p:cNvSpPr>
            <a:spLocks noGrp="1"/>
          </p:cNvSpPr>
          <p:nvPr>
            <p:ph sz="half" idx="2"/>
          </p:nvPr>
        </p:nvSpPr>
        <p:spPr/>
        <p:txBody>
          <a:bodyPr/>
          <a:lstStyle/>
          <a:p>
            <a:pPr marL="0" indent="0">
              <a:buNone/>
            </a:pPr>
            <a:r>
              <a:rPr lang="en-US" b="1" dirty="0">
                <a:solidFill>
                  <a:srgbClr val="FF40FF"/>
                </a:solidFill>
                <a:ea typeface="ＭＳ Ｐゴシック"/>
              </a:rPr>
              <a:t>High-Resolution Photo</a:t>
            </a:r>
            <a:r>
              <a:rPr lang="en-US" dirty="0">
                <a:solidFill>
                  <a:srgbClr val="FF40FF"/>
                </a:solidFill>
                <a:ea typeface="ＭＳ Ｐゴシック"/>
              </a:rPr>
              <a:t>: A clear, high-quality photo of your group/project. This image may be used in promotional materials and should be suitable for print and web. You can provide a photo of your project if you wish not to include students in the image.</a:t>
            </a:r>
          </a:p>
        </p:txBody>
      </p:sp>
      <p:sp>
        <p:nvSpPr>
          <p:cNvPr id="4" name="Slide Number Placeholder 3">
            <a:extLst>
              <a:ext uri="{FF2B5EF4-FFF2-40B4-BE49-F238E27FC236}">
                <a16:creationId xmlns:a16="http://schemas.microsoft.com/office/drawing/2014/main" id="{0D913609-1B37-5F65-3843-75AFC413155B}"/>
              </a:ext>
            </a:extLst>
          </p:cNvPr>
          <p:cNvSpPr>
            <a:spLocks noGrp="1"/>
          </p:cNvSpPr>
          <p:nvPr>
            <p:ph type="sldNum" sz="quarter" idx="12"/>
          </p:nvPr>
        </p:nvSpPr>
        <p:spPr/>
        <p:txBody>
          <a:bodyPr/>
          <a:lstStyle/>
          <a:p>
            <a:pPr>
              <a:defRPr/>
            </a:pPr>
            <a:fld id="{829AE1C7-1EEC-3C4D-A2EB-FD31478427FB}" type="slidenum">
              <a:rPr lang="en-US" altLang="en-US" smtClean="0"/>
              <a:pPr>
                <a:defRPr/>
              </a:pPr>
              <a:t>3</a:t>
            </a:fld>
            <a:endParaRPr lang="en-US" altLang="en-US" dirty="0"/>
          </a:p>
        </p:txBody>
      </p:sp>
    </p:spTree>
    <p:extLst>
      <p:ext uri="{BB962C8B-B14F-4D97-AF65-F5344CB8AC3E}">
        <p14:creationId xmlns:p14="http://schemas.microsoft.com/office/powerpoint/2010/main" val="3011491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
            <a:extLst>
              <a:ext uri="{FF2B5EF4-FFF2-40B4-BE49-F238E27FC236}">
                <a16:creationId xmlns:a16="http://schemas.microsoft.com/office/drawing/2014/main" id="{C8458B2A-C637-3590-373F-1E7A0DE3AED6}"/>
              </a:ext>
            </a:extLst>
          </p:cNvPr>
          <p:cNvSpPr>
            <a:spLocks noGrp="1" noChangeArrowheads="1"/>
          </p:cNvSpPr>
          <p:nvPr>
            <p:ph type="body" idx="1"/>
          </p:nvPr>
        </p:nvSpPr>
        <p:spPr>
          <a:xfrm>
            <a:off x="1981200" y="3551238"/>
            <a:ext cx="8229600" cy="2544762"/>
          </a:xfrm>
        </p:spPr>
        <p:txBody>
          <a:bodyPr/>
          <a:lstStyle/>
          <a:p>
            <a:pPr algn="ctr" eaLnBrk="1" hangingPunct="1">
              <a:buFontTx/>
              <a:buNone/>
            </a:pPr>
            <a:r>
              <a:rPr lang="en-US" altLang="en-US" dirty="0">
                <a:ea typeface="ＭＳ Ｐゴシック"/>
              </a:rPr>
              <a:t>November X, 2026</a:t>
            </a:r>
            <a:endParaRPr lang="en-US" altLang="en-US" dirty="0">
              <a:ea typeface="ＭＳ Ｐゴシック" panose="020B0600070205080204" pitchFamily="34" charset="-128"/>
            </a:endParaRPr>
          </a:p>
          <a:p>
            <a:pPr algn="ctr" eaLnBrk="1" hangingPunct="1">
              <a:buFontTx/>
              <a:buNone/>
            </a:pPr>
            <a:r>
              <a:rPr lang="en-US" altLang="en-US" dirty="0">
                <a:ea typeface="ＭＳ Ｐゴシック" panose="020B0600070205080204" pitchFamily="34" charset="-128"/>
              </a:rPr>
              <a:t>Your Presenter Name(s)</a:t>
            </a:r>
          </a:p>
          <a:p>
            <a:pPr algn="ctr" eaLnBrk="1" hangingPunct="1">
              <a:buFontTx/>
              <a:buNone/>
            </a:pPr>
            <a:endParaRPr lang="en-US" altLang="en-US" dirty="0">
              <a:solidFill>
                <a:srgbClr val="3366CC"/>
              </a:solidFill>
              <a:ea typeface="ＭＳ Ｐゴシック" panose="020B0600070205080204" pitchFamily="34" charset="-128"/>
            </a:endParaRPr>
          </a:p>
        </p:txBody>
      </p:sp>
      <p:sp>
        <p:nvSpPr>
          <p:cNvPr id="4099" name="Rectangle 11">
            <a:extLst>
              <a:ext uri="{FF2B5EF4-FFF2-40B4-BE49-F238E27FC236}">
                <a16:creationId xmlns:a16="http://schemas.microsoft.com/office/drawing/2014/main" id="{C72C887A-BE3A-643B-89E6-80A857F7FFAA}"/>
              </a:ext>
            </a:extLst>
          </p:cNvPr>
          <p:cNvSpPr>
            <a:spLocks noGrp="1" noChangeArrowheads="1"/>
          </p:cNvSpPr>
          <p:nvPr>
            <p:ph type="title"/>
          </p:nvPr>
        </p:nvSpPr>
        <p:spPr>
          <a:xfrm>
            <a:off x="1981200" y="2057400"/>
            <a:ext cx="8229600" cy="1143000"/>
          </a:xfrm>
        </p:spPr>
        <p:txBody>
          <a:bodyPr/>
          <a:lstStyle/>
          <a:p>
            <a:pPr eaLnBrk="1" hangingPunct="1"/>
            <a:r>
              <a:rPr lang="en-US" altLang="en-US" sz="4000" b="1">
                <a:solidFill>
                  <a:srgbClr val="C00000"/>
                </a:solidFill>
                <a:ea typeface="ＭＳ Ｐゴシック" panose="020B0600070205080204" pitchFamily="34" charset="-128"/>
              </a:rPr>
              <a:t>Your Organization/Team Name</a:t>
            </a:r>
          </a:p>
        </p:txBody>
      </p:sp>
      <p:pic>
        <p:nvPicPr>
          <p:cNvPr id="4100" name="Picture 1">
            <a:extLst>
              <a:ext uri="{FF2B5EF4-FFF2-40B4-BE49-F238E27FC236}">
                <a16:creationId xmlns:a16="http://schemas.microsoft.com/office/drawing/2014/main" id="{247ECB9D-EA20-A6BD-CE7B-355AD721B4A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5401"/>
            <a:ext cx="9144000" cy="197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 name="Slide Number Placeholder 1">
            <a:extLst>
              <a:ext uri="{FF2B5EF4-FFF2-40B4-BE49-F238E27FC236}">
                <a16:creationId xmlns:a16="http://schemas.microsoft.com/office/drawing/2014/main" id="{E15A7B56-F673-07A8-4B0D-1A736E7E58ED}"/>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8D5C31CB-EAB4-AD48-B3A2-64AFA5D27DEF}" type="slidenum">
              <a:rPr lang="en-US" altLang="en-US" sz="1000">
                <a:solidFill>
                  <a:schemeClr val="bg1"/>
                </a:solidFill>
              </a:rPr>
              <a:pPr>
                <a:spcBef>
                  <a:spcPct val="0"/>
                </a:spcBef>
                <a:buFontTx/>
                <a:buNone/>
              </a:pPr>
              <a:t>4</a:t>
            </a:fld>
            <a:endParaRPr lang="en-US" altLang="en-US" sz="1000">
              <a:solidFill>
                <a:schemeClr val="bg1"/>
              </a:solidFill>
            </a:endParaRPr>
          </a:p>
        </p:txBody>
      </p:sp>
      <p:sp>
        <p:nvSpPr>
          <p:cNvPr id="3" name="TextBox 2">
            <a:extLst>
              <a:ext uri="{FF2B5EF4-FFF2-40B4-BE49-F238E27FC236}">
                <a16:creationId xmlns:a16="http://schemas.microsoft.com/office/drawing/2014/main" id="{C76DA5E8-CEF5-4F47-5F58-BED2B68121A4}"/>
              </a:ext>
            </a:extLst>
          </p:cNvPr>
          <p:cNvSpPr txBox="1"/>
          <p:nvPr/>
        </p:nvSpPr>
        <p:spPr>
          <a:xfrm>
            <a:off x="457200" y="5029200"/>
            <a:ext cx="10287000" cy="646331"/>
          </a:xfrm>
          <a:prstGeom prst="rect">
            <a:avLst/>
          </a:prstGeom>
          <a:noFill/>
        </p:spPr>
        <p:txBody>
          <a:bodyPr wrap="square" lIns="91440" tIns="45720" rIns="91440" bIns="45720" anchor="t">
            <a:spAutoFit/>
          </a:bodyPr>
          <a:lstStyle/>
          <a:p>
            <a:pPr marL="285750" indent="-285750">
              <a:buFont typeface="Arial" panose="020B0604020202020204" pitchFamily="34" charset="0"/>
              <a:buChar char="•"/>
            </a:pPr>
            <a:r>
              <a:rPr lang="en-US" dirty="0">
                <a:solidFill>
                  <a:srgbClr val="FF40FF"/>
                </a:solidFill>
                <a:latin typeface="Arial"/>
                <a:ea typeface="ＭＳ Ｐゴシック"/>
                <a:cs typeface="Arial"/>
              </a:rPr>
              <a:t>This is the first slide you will present to the MSBR. The preceding slides are for MSBR’s informational purposes.  Make sure you input your Organization as the title on this slide.</a:t>
            </a:r>
            <a:endParaRPr lang="en-US" sz="1800" dirty="0">
              <a:solidFill>
                <a:srgbClr val="FF40F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1A14974E-FB43-1A42-E1A7-2A9193D9FA67}"/>
              </a:ext>
            </a:extLst>
          </p:cNvPr>
          <p:cNvSpPr>
            <a:spLocks noGrp="1" noChangeArrowheads="1"/>
          </p:cNvSpPr>
          <p:nvPr>
            <p:ph type="title"/>
          </p:nvPr>
        </p:nvSpPr>
        <p:spPr/>
        <p:txBody>
          <a:bodyPr/>
          <a:lstStyle/>
          <a:p>
            <a:pPr algn="l" eaLnBrk="1" hangingPunct="1"/>
            <a:r>
              <a:rPr lang="en-US" altLang="en-US" sz="2800" b="1" dirty="0">
                <a:solidFill>
                  <a:srgbClr val="F29000"/>
                </a:solidFill>
                <a:ea typeface="ＭＳ Ｐゴシック" panose="020B0600070205080204" pitchFamily="34" charset="-128"/>
              </a:rPr>
              <a:t>Overview of Program: Objectives, Sponsorship Approach and Supporting Organizations</a:t>
            </a:r>
          </a:p>
        </p:txBody>
      </p:sp>
      <p:sp>
        <p:nvSpPr>
          <p:cNvPr id="6147" name="Rectangle 3">
            <a:extLst>
              <a:ext uri="{FF2B5EF4-FFF2-40B4-BE49-F238E27FC236}">
                <a16:creationId xmlns:a16="http://schemas.microsoft.com/office/drawing/2014/main" id="{9D4F3073-E94E-8A97-E30E-4099F9A9F7B4}"/>
              </a:ext>
            </a:extLst>
          </p:cNvPr>
          <p:cNvSpPr>
            <a:spLocks noGrp="1" noChangeArrowheads="1"/>
          </p:cNvSpPr>
          <p:nvPr>
            <p:ph idx="1"/>
          </p:nvPr>
        </p:nvSpPr>
        <p:spPr/>
        <p:txBody>
          <a:bodyPr/>
          <a:lstStyle/>
          <a:p>
            <a:pPr eaLnBrk="1" hangingPunct="1"/>
            <a:r>
              <a:rPr lang="en-US" altLang="en-US" sz="2000" dirty="0">
                <a:ea typeface="ＭＳ Ｐゴシック" panose="020B0600070205080204" pitchFamily="34" charset="-128"/>
              </a:rPr>
              <a:t>Program Summary</a:t>
            </a:r>
          </a:p>
          <a:p>
            <a:pPr eaLnBrk="1" hangingPunct="1"/>
            <a:r>
              <a:rPr lang="en-US" altLang="en-US" sz="2000" dirty="0">
                <a:ea typeface="ＭＳ Ｐゴシック" panose="020B0600070205080204" pitchFamily="34" charset="-128"/>
              </a:rPr>
              <a:t>Mission</a:t>
            </a:r>
          </a:p>
          <a:p>
            <a:pPr eaLnBrk="1" hangingPunct="1"/>
            <a:r>
              <a:rPr lang="en-US" altLang="en-US" sz="2000" dirty="0">
                <a:ea typeface="ＭＳ Ｐゴシック" panose="020B0600070205080204" pitchFamily="34" charset="-128"/>
              </a:rPr>
              <a:t>Goals </a:t>
            </a:r>
          </a:p>
          <a:p>
            <a:pPr lvl="1" eaLnBrk="1" hangingPunct="1"/>
            <a:r>
              <a:rPr lang="en-US" altLang="en-US" sz="1600" dirty="0">
                <a:ea typeface="ＭＳ Ｐゴシック" panose="020B0600070205080204" pitchFamily="34" charset="-128"/>
              </a:rPr>
              <a:t>What will you accomplish this year?</a:t>
            </a:r>
          </a:p>
          <a:p>
            <a:pPr eaLnBrk="1" hangingPunct="1"/>
            <a:r>
              <a:rPr lang="en-US" altLang="en-US" sz="2000" dirty="0">
                <a:ea typeface="ＭＳ Ｐゴシック" panose="020B0600070205080204" pitchFamily="34" charset="-128"/>
              </a:rPr>
              <a:t>Describe your STEM community outreach efforts (focus on your Maryland outreach specifically)</a:t>
            </a:r>
          </a:p>
          <a:p>
            <a:pPr eaLnBrk="1" hangingPunct="1"/>
            <a:r>
              <a:rPr lang="en-US" altLang="en-US" sz="2000" dirty="0">
                <a:ea typeface="ＭＳ Ｐゴシック" panose="020B0600070205080204" pitchFamily="34" charset="-128"/>
              </a:rPr>
              <a:t>Why come to the MSBR?</a:t>
            </a:r>
          </a:p>
          <a:p>
            <a:pPr lvl="1" eaLnBrk="1" hangingPunct="1"/>
            <a:r>
              <a:rPr lang="en-US" altLang="en-US" sz="1600" dirty="0">
                <a:ea typeface="ＭＳ Ｐゴシック" panose="020B0600070205080204" pitchFamily="34" charset="-128"/>
              </a:rPr>
              <a:t>How does your program relate to the MSBR’s mission?</a:t>
            </a:r>
          </a:p>
          <a:p>
            <a:pPr lvl="1" eaLnBrk="1" hangingPunct="1"/>
            <a:r>
              <a:rPr lang="en-US" altLang="en-US" sz="1600" dirty="0">
                <a:ea typeface="ＭＳ Ｐゴシック" panose="020B0600070205080204" pitchFamily="34" charset="-128"/>
              </a:rPr>
              <a:t>How would you like the MSBR to support your organization (e.g. financially, supplies, volunteers, etc.)?</a:t>
            </a:r>
          </a:p>
          <a:p>
            <a:pPr eaLnBrk="1" hangingPunct="1"/>
            <a:r>
              <a:rPr lang="en-US" altLang="en-US" sz="2000" dirty="0">
                <a:ea typeface="ＭＳ Ｐゴシック" panose="020B0600070205080204" pitchFamily="34" charset="-128"/>
              </a:rPr>
              <a:t>What other organizations support you and how (e.g. financially, supplies, volunteers, etc.)?</a:t>
            </a:r>
          </a:p>
        </p:txBody>
      </p:sp>
      <p:sp>
        <p:nvSpPr>
          <p:cNvPr id="6148" name="Slide Number Placeholder 1">
            <a:extLst>
              <a:ext uri="{FF2B5EF4-FFF2-40B4-BE49-F238E27FC236}">
                <a16:creationId xmlns:a16="http://schemas.microsoft.com/office/drawing/2014/main" id="{0A2052D3-67CC-CCB4-5862-244F62802F3D}"/>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F88CF606-D48A-B24B-9C30-5721EADE631D}" type="slidenum">
              <a:rPr lang="en-US" altLang="en-US" sz="1000">
                <a:solidFill>
                  <a:schemeClr val="bg1"/>
                </a:solidFill>
              </a:rPr>
              <a:pPr>
                <a:spcBef>
                  <a:spcPct val="0"/>
                </a:spcBef>
                <a:buFontTx/>
                <a:buNone/>
              </a:pPr>
              <a:t>5</a:t>
            </a:fld>
            <a:endParaRPr lang="en-US" altLang="en-US" sz="1000">
              <a:solidFill>
                <a:schemeClr val="bg1"/>
              </a:solidFill>
            </a:endParaRPr>
          </a:p>
        </p:txBody>
      </p:sp>
      <p:sp>
        <p:nvSpPr>
          <p:cNvPr id="2" name="TextBox 1">
            <a:extLst>
              <a:ext uri="{FF2B5EF4-FFF2-40B4-BE49-F238E27FC236}">
                <a16:creationId xmlns:a16="http://schemas.microsoft.com/office/drawing/2014/main" id="{A5433155-B4EB-009A-3FFE-9BE84ED76A97}"/>
              </a:ext>
            </a:extLst>
          </p:cNvPr>
          <p:cNvSpPr txBox="1"/>
          <p:nvPr/>
        </p:nvSpPr>
        <p:spPr>
          <a:xfrm>
            <a:off x="6412089" y="1120676"/>
            <a:ext cx="4800600" cy="1200329"/>
          </a:xfrm>
          <a:prstGeom prst="rect">
            <a:avLst/>
          </a:prstGeom>
          <a:noFill/>
          <a:ln>
            <a:noFill/>
          </a:ln>
        </p:spPr>
        <p:txBody>
          <a:bodyPr wrap="square" rtlCol="0">
            <a:spAutoFit/>
          </a:bodyPr>
          <a:lstStyle/>
          <a:p>
            <a:pPr algn="ctr" eaLnBrk="0" fontAlgn="base" hangingPunct="0">
              <a:spcBef>
                <a:spcPct val="0"/>
              </a:spcBef>
              <a:spcAft>
                <a:spcPct val="0"/>
              </a:spcAft>
            </a:pPr>
            <a:r>
              <a:rPr lang="en-US" sz="2400" dirty="0">
                <a:ln w="0"/>
                <a:solidFill>
                  <a:srgbClr val="FF40FF"/>
                </a:solidFill>
              </a:rPr>
              <a:t>You may customize this chart and add up to 3 more charts for any team pictures.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4FF2052A-F75C-7BFC-C505-59FA937A4560}"/>
              </a:ext>
            </a:extLst>
          </p:cNvPr>
          <p:cNvSpPr>
            <a:spLocks noGrp="1" noChangeArrowheads="1"/>
          </p:cNvSpPr>
          <p:nvPr>
            <p:ph type="title"/>
          </p:nvPr>
        </p:nvSpPr>
        <p:spPr/>
        <p:txBody>
          <a:bodyPr/>
          <a:lstStyle/>
          <a:p>
            <a:pPr algn="l" eaLnBrk="1" hangingPunct="1"/>
            <a:r>
              <a:rPr lang="en-US" altLang="en-US" sz="2800" b="1" dirty="0">
                <a:solidFill>
                  <a:srgbClr val="F29000"/>
                </a:solidFill>
                <a:ea typeface="ＭＳ Ｐゴシック" panose="020B0600070205080204" pitchFamily="34" charset="-128"/>
              </a:rPr>
              <a:t>Overview of Program Demographics</a:t>
            </a:r>
          </a:p>
        </p:txBody>
      </p:sp>
      <p:sp>
        <p:nvSpPr>
          <p:cNvPr id="5154" name="Slide Number Placeholder 3">
            <a:extLst>
              <a:ext uri="{FF2B5EF4-FFF2-40B4-BE49-F238E27FC236}">
                <a16:creationId xmlns:a16="http://schemas.microsoft.com/office/drawing/2014/main" id="{F9AED83C-DD17-A107-9CB6-5C209ACCBCC5}"/>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355013B8-374C-B842-8FE1-9AF9BFD7688A}" type="slidenum">
              <a:rPr lang="en-US" altLang="en-US" sz="1000">
                <a:solidFill>
                  <a:schemeClr val="bg1"/>
                </a:solidFill>
              </a:rPr>
              <a:pPr>
                <a:spcBef>
                  <a:spcPct val="0"/>
                </a:spcBef>
                <a:buFontTx/>
                <a:buNone/>
              </a:pPr>
              <a:t>6</a:t>
            </a:fld>
            <a:endParaRPr lang="en-US" altLang="en-US" sz="1000">
              <a:solidFill>
                <a:schemeClr val="bg1"/>
              </a:solidFill>
            </a:endParaRPr>
          </a:p>
        </p:txBody>
      </p:sp>
      <p:graphicFrame>
        <p:nvGraphicFramePr>
          <p:cNvPr id="3" name="Table 2">
            <a:extLst>
              <a:ext uri="{FF2B5EF4-FFF2-40B4-BE49-F238E27FC236}">
                <a16:creationId xmlns:a16="http://schemas.microsoft.com/office/drawing/2014/main" id="{E91FD72A-1A66-AA6F-0912-987BA5C73D9B}"/>
              </a:ext>
            </a:extLst>
          </p:cNvPr>
          <p:cNvGraphicFramePr>
            <a:graphicFrameLocks noGrp="1"/>
          </p:cNvGraphicFramePr>
          <p:nvPr>
            <p:extLst>
              <p:ext uri="{D42A27DB-BD31-4B8C-83A1-F6EECF244321}">
                <p14:modId xmlns:p14="http://schemas.microsoft.com/office/powerpoint/2010/main" val="2747940036"/>
              </p:ext>
            </p:extLst>
          </p:nvPr>
        </p:nvGraphicFramePr>
        <p:xfrm>
          <a:off x="457200" y="1143000"/>
          <a:ext cx="10972800" cy="5095938"/>
        </p:xfrm>
        <a:graphic>
          <a:graphicData uri="http://schemas.openxmlformats.org/drawingml/2006/table">
            <a:tbl>
              <a:tblPr firstRow="1" bandRow="1">
                <a:tableStyleId>{793D81CF-94F2-401A-BA57-92F5A7B2D0C5}</a:tableStyleId>
              </a:tblPr>
              <a:tblGrid>
                <a:gridCol w="5758948">
                  <a:extLst>
                    <a:ext uri="{9D8B030D-6E8A-4147-A177-3AD203B41FA5}">
                      <a16:colId xmlns:a16="http://schemas.microsoft.com/office/drawing/2014/main" val="20000"/>
                    </a:ext>
                  </a:extLst>
                </a:gridCol>
                <a:gridCol w="2606926">
                  <a:extLst>
                    <a:ext uri="{9D8B030D-6E8A-4147-A177-3AD203B41FA5}">
                      <a16:colId xmlns:a16="http://schemas.microsoft.com/office/drawing/2014/main" val="20001"/>
                    </a:ext>
                  </a:extLst>
                </a:gridCol>
                <a:gridCol w="2606926">
                  <a:extLst>
                    <a:ext uri="{9D8B030D-6E8A-4147-A177-3AD203B41FA5}">
                      <a16:colId xmlns:a16="http://schemas.microsoft.com/office/drawing/2014/main" val="3671916285"/>
                    </a:ext>
                  </a:extLst>
                </a:gridCol>
              </a:tblGrid>
              <a:tr h="522691">
                <a:tc>
                  <a:txBody>
                    <a:bodyPr/>
                    <a:lstStyle/>
                    <a:p>
                      <a:pPr algn="ctr"/>
                      <a:r>
                        <a:rPr lang="en-US" sz="1800" dirty="0">
                          <a:solidFill>
                            <a:schemeClr val="bg1"/>
                          </a:solidFill>
                        </a:rPr>
                        <a:t>Demographic Metrics</a:t>
                      </a:r>
                    </a:p>
                  </a:txBody>
                  <a:tcPr marT="45725" marB="45725">
                    <a:lnR w="12700" cap="flat" cmpd="sng" algn="ctr">
                      <a:solidFill>
                        <a:schemeClr val="bg1"/>
                      </a:solidFill>
                      <a:prstDash val="solid"/>
                      <a:round/>
                      <a:headEnd type="none" w="med" len="med"/>
                      <a:tailEnd type="none" w="med" len="med"/>
                    </a:lnR>
                  </a:tcPr>
                </a:tc>
                <a:tc>
                  <a:txBody>
                    <a:bodyPr/>
                    <a:lstStyle/>
                    <a:p>
                      <a:pPr algn="ctr"/>
                      <a:r>
                        <a:rPr lang="en-US" sz="1800" dirty="0">
                          <a:solidFill>
                            <a:schemeClr val="bg1"/>
                          </a:solidFill>
                        </a:rPr>
                        <a:t>Last year</a:t>
                      </a:r>
                    </a:p>
                  </a:txBody>
                  <a:tcPr marT="45725" marB="45725">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a:r>
                        <a:rPr lang="en-US" sz="1800" dirty="0">
                          <a:solidFill>
                            <a:schemeClr val="bg1"/>
                          </a:solidFill>
                        </a:rPr>
                        <a:t>This year</a:t>
                      </a:r>
                    </a:p>
                  </a:txBody>
                  <a:tcPr marT="45725" marB="45725">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0000"/>
                  </a:ext>
                </a:extLst>
              </a:tr>
              <a:tr h="522691">
                <a:tc>
                  <a:txBody>
                    <a:bodyPr/>
                    <a:lstStyle/>
                    <a:p>
                      <a:r>
                        <a:rPr lang="en-US" sz="1800" dirty="0">
                          <a:solidFill>
                            <a:schemeClr val="tx1"/>
                          </a:solidFill>
                        </a:rPr>
                        <a:t># of Active Student Participants</a:t>
                      </a:r>
                    </a:p>
                  </a:txBody>
                  <a:tcPr marT="45725" marB="45725">
                    <a:lnR w="12700" cap="flat" cmpd="sng" algn="ctr">
                      <a:solidFill>
                        <a:schemeClr val="tx1"/>
                      </a:solidFill>
                      <a:prstDash val="solid"/>
                      <a:round/>
                      <a:headEnd type="none" w="med" len="med"/>
                      <a:tailEnd type="none" w="med" len="med"/>
                    </a:lnR>
                  </a:tcPr>
                </a:tc>
                <a:tc>
                  <a:txBody>
                    <a:bodyPr/>
                    <a:lstStyle/>
                    <a:p>
                      <a:endParaRPr lang="en-US" sz="1800" dirty="0">
                        <a:solidFill>
                          <a:schemeClr val="tx1"/>
                        </a:solidFill>
                      </a:endParaRPr>
                    </a:p>
                  </a:txBody>
                  <a:tcPr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en-US" sz="1800" dirty="0">
                        <a:solidFill>
                          <a:schemeClr val="tx1"/>
                        </a:solidFill>
                      </a:endParaRPr>
                    </a:p>
                  </a:txBody>
                  <a:tcPr marT="45725" marB="45725">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754926208"/>
                  </a:ext>
                </a:extLst>
              </a:tr>
              <a:tr h="522691">
                <a:tc>
                  <a:txBody>
                    <a:bodyPr/>
                    <a:lstStyle/>
                    <a:p>
                      <a:r>
                        <a:rPr lang="en-US" sz="1800" dirty="0">
                          <a:solidFill>
                            <a:schemeClr val="tx1"/>
                          </a:solidFill>
                        </a:rPr>
                        <a:t>% Female</a:t>
                      </a:r>
                    </a:p>
                  </a:txBody>
                  <a:tcPr marT="45725" marB="45725">
                    <a:lnR w="12700" cap="flat" cmpd="sng" algn="ctr">
                      <a:solidFill>
                        <a:schemeClr val="tx1"/>
                      </a:solidFill>
                      <a:prstDash val="solid"/>
                      <a:round/>
                      <a:headEnd type="none" w="med" len="med"/>
                      <a:tailEnd type="none" w="med" len="med"/>
                    </a:lnR>
                  </a:tcPr>
                </a:tc>
                <a:tc>
                  <a:txBody>
                    <a:bodyPr/>
                    <a:lstStyle/>
                    <a:p>
                      <a:endParaRPr lang="en-US" sz="1800" dirty="0">
                        <a:solidFill>
                          <a:schemeClr val="tx1"/>
                        </a:solidFill>
                      </a:endParaRPr>
                    </a:p>
                  </a:txBody>
                  <a:tcPr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en-US" sz="1800" dirty="0">
                        <a:solidFill>
                          <a:schemeClr val="tx1"/>
                        </a:solidFill>
                      </a:endParaRPr>
                    </a:p>
                  </a:txBody>
                  <a:tcPr marT="45725" marB="45725">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1"/>
                  </a:ext>
                </a:extLst>
              </a:tr>
              <a:tr h="522691">
                <a:tc>
                  <a:txBody>
                    <a:bodyPr/>
                    <a:lstStyle/>
                    <a:p>
                      <a:r>
                        <a:rPr lang="en-US" sz="1800" dirty="0">
                          <a:solidFill>
                            <a:schemeClr val="tx1"/>
                          </a:solidFill>
                        </a:rPr>
                        <a:t>% Male</a:t>
                      </a:r>
                    </a:p>
                  </a:txBody>
                  <a:tcPr marT="45725" marB="45725">
                    <a:lnR w="12700" cap="flat" cmpd="sng" algn="ctr">
                      <a:solidFill>
                        <a:schemeClr val="tx1"/>
                      </a:solidFill>
                      <a:prstDash val="solid"/>
                      <a:round/>
                      <a:headEnd type="none" w="med" len="med"/>
                      <a:tailEnd type="none" w="med" len="med"/>
                    </a:lnR>
                  </a:tcPr>
                </a:tc>
                <a:tc>
                  <a:txBody>
                    <a:bodyPr/>
                    <a:lstStyle/>
                    <a:p>
                      <a:endParaRPr lang="en-US" sz="1800" dirty="0">
                        <a:solidFill>
                          <a:schemeClr val="tx1"/>
                        </a:solidFill>
                      </a:endParaRPr>
                    </a:p>
                  </a:txBody>
                  <a:tcPr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en-US" sz="1800" dirty="0">
                        <a:solidFill>
                          <a:schemeClr val="tx1"/>
                        </a:solidFill>
                      </a:endParaRPr>
                    </a:p>
                  </a:txBody>
                  <a:tcPr marT="45725" marB="45725">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2"/>
                  </a:ext>
                </a:extLst>
              </a:tr>
              <a:tr h="522691">
                <a:tc>
                  <a:txBody>
                    <a:bodyPr/>
                    <a:lstStyle/>
                    <a:p>
                      <a:r>
                        <a:rPr lang="en-US" sz="1800" dirty="0">
                          <a:solidFill>
                            <a:schemeClr val="tx1"/>
                          </a:solidFill>
                        </a:rPr>
                        <a:t>% Underserved Minority</a:t>
                      </a:r>
                    </a:p>
                  </a:txBody>
                  <a:tcPr marT="45725" marB="45725">
                    <a:lnR w="12700" cap="flat" cmpd="sng" algn="ctr">
                      <a:solidFill>
                        <a:schemeClr val="tx1"/>
                      </a:solidFill>
                      <a:prstDash val="solid"/>
                      <a:round/>
                      <a:headEnd type="none" w="med" len="med"/>
                      <a:tailEnd type="none" w="med" len="med"/>
                    </a:lnR>
                  </a:tcPr>
                </a:tc>
                <a:tc>
                  <a:txBody>
                    <a:bodyPr/>
                    <a:lstStyle/>
                    <a:p>
                      <a:endParaRPr lang="en-US" sz="1800" dirty="0">
                        <a:solidFill>
                          <a:schemeClr val="tx1"/>
                        </a:solidFill>
                      </a:endParaRPr>
                    </a:p>
                  </a:txBody>
                  <a:tcPr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en-US" sz="1800" dirty="0">
                        <a:solidFill>
                          <a:schemeClr val="tx1"/>
                        </a:solidFill>
                      </a:endParaRPr>
                    </a:p>
                  </a:txBody>
                  <a:tcPr marT="45725" marB="45725">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3"/>
                  </a:ext>
                </a:extLst>
              </a:tr>
              <a:tr h="522691">
                <a:tc>
                  <a:txBody>
                    <a:bodyPr/>
                    <a:lstStyle/>
                    <a:p>
                      <a:r>
                        <a:rPr lang="en-US" sz="1800" dirty="0">
                          <a:solidFill>
                            <a:schemeClr val="tx1"/>
                          </a:solidFill>
                        </a:rPr>
                        <a:t>% Public School</a:t>
                      </a:r>
                    </a:p>
                  </a:txBody>
                  <a:tcPr marT="45725" marB="45725">
                    <a:lnR w="12700" cap="flat" cmpd="sng" algn="ctr">
                      <a:solidFill>
                        <a:schemeClr val="tx1"/>
                      </a:solidFill>
                      <a:prstDash val="solid"/>
                      <a:round/>
                      <a:headEnd type="none" w="med" len="med"/>
                      <a:tailEnd type="none" w="med" len="med"/>
                    </a:lnR>
                  </a:tcPr>
                </a:tc>
                <a:tc>
                  <a:txBody>
                    <a:bodyPr/>
                    <a:lstStyle/>
                    <a:p>
                      <a:endParaRPr lang="en-US" sz="1800" dirty="0">
                        <a:solidFill>
                          <a:schemeClr val="tx1"/>
                        </a:solidFill>
                      </a:endParaRPr>
                    </a:p>
                  </a:txBody>
                  <a:tcPr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en-US" sz="1800" dirty="0">
                        <a:solidFill>
                          <a:schemeClr val="tx1"/>
                        </a:solidFill>
                      </a:endParaRPr>
                    </a:p>
                  </a:txBody>
                  <a:tcPr marT="45725" marB="45725">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4"/>
                  </a:ext>
                </a:extLst>
              </a:tr>
              <a:tr h="522691">
                <a:tc>
                  <a:txBody>
                    <a:bodyPr/>
                    <a:lstStyle/>
                    <a:p>
                      <a:r>
                        <a:rPr lang="en-US" sz="1800" i="0" dirty="0">
                          <a:solidFill>
                            <a:schemeClr val="tx1"/>
                          </a:solidFill>
                        </a:rPr>
                        <a:t>% Private School</a:t>
                      </a:r>
                    </a:p>
                  </a:txBody>
                  <a:tcPr marT="45725" marB="45725">
                    <a:lnR w="12700" cap="flat" cmpd="sng" algn="ctr">
                      <a:solidFill>
                        <a:schemeClr val="tx1"/>
                      </a:solidFill>
                      <a:prstDash val="solid"/>
                      <a:round/>
                      <a:headEnd type="none" w="med" len="med"/>
                      <a:tailEnd type="none" w="med" len="med"/>
                    </a:lnR>
                  </a:tcPr>
                </a:tc>
                <a:tc>
                  <a:txBody>
                    <a:bodyPr/>
                    <a:lstStyle/>
                    <a:p>
                      <a:endParaRPr lang="en-US" sz="1800" dirty="0">
                        <a:solidFill>
                          <a:schemeClr val="tx1"/>
                        </a:solidFill>
                      </a:endParaRPr>
                    </a:p>
                  </a:txBody>
                  <a:tcPr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en-US" sz="1800" dirty="0">
                        <a:solidFill>
                          <a:schemeClr val="tx1"/>
                        </a:solidFill>
                      </a:endParaRPr>
                    </a:p>
                  </a:txBody>
                  <a:tcPr marT="45725" marB="45725">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5"/>
                  </a:ext>
                </a:extLst>
              </a:tr>
              <a:tr h="522691">
                <a:tc>
                  <a:txBody>
                    <a:bodyPr/>
                    <a:lstStyle/>
                    <a:p>
                      <a:r>
                        <a:rPr lang="en-US" sz="1800" i="0" dirty="0">
                          <a:solidFill>
                            <a:schemeClr val="tx1"/>
                          </a:solidFill>
                        </a:rPr>
                        <a:t>% Home School</a:t>
                      </a:r>
                    </a:p>
                  </a:txBody>
                  <a:tcPr marT="45725" marB="45725">
                    <a:lnR w="12700" cap="flat" cmpd="sng" algn="ctr">
                      <a:solidFill>
                        <a:schemeClr val="tx1"/>
                      </a:solidFill>
                      <a:prstDash val="solid"/>
                      <a:round/>
                      <a:headEnd type="none" w="med" len="med"/>
                      <a:tailEnd type="none" w="med" len="med"/>
                    </a:lnR>
                  </a:tcPr>
                </a:tc>
                <a:tc>
                  <a:txBody>
                    <a:bodyPr/>
                    <a:lstStyle/>
                    <a:p>
                      <a:endParaRPr lang="en-US" sz="1800" dirty="0">
                        <a:solidFill>
                          <a:schemeClr val="tx1"/>
                        </a:solidFill>
                      </a:endParaRPr>
                    </a:p>
                  </a:txBody>
                  <a:tcPr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en-US" sz="1800" dirty="0">
                        <a:solidFill>
                          <a:schemeClr val="tx1"/>
                        </a:solidFill>
                      </a:endParaRPr>
                    </a:p>
                  </a:txBody>
                  <a:tcPr marT="45725" marB="45725">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6"/>
                  </a:ext>
                </a:extLst>
              </a:tr>
              <a:tr h="90209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1" dirty="0">
                          <a:solidFill>
                            <a:schemeClr val="tx1"/>
                          </a:solidFill>
                        </a:rPr>
                        <a:t>If applicable, add any other metrics your team feels comfortable sharing (e.g., gender non-binary/non-conforming, neurodiversity, etc.).</a:t>
                      </a:r>
                    </a:p>
                  </a:txBody>
                  <a:tcPr marT="45725" marB="45725">
                    <a:lnR w="12700" cap="flat" cmpd="sng" algn="ctr">
                      <a:solidFill>
                        <a:schemeClr val="tx1"/>
                      </a:solidFill>
                      <a:prstDash val="solid"/>
                      <a:round/>
                      <a:headEnd type="none" w="med" len="med"/>
                      <a:tailEnd type="none" w="med" len="med"/>
                    </a:lnR>
                  </a:tcPr>
                </a:tc>
                <a:tc>
                  <a:txBody>
                    <a:bodyPr/>
                    <a:lstStyle/>
                    <a:p>
                      <a:endParaRPr lang="en-US" sz="1800" dirty="0">
                        <a:solidFill>
                          <a:schemeClr val="tx1"/>
                        </a:solidFill>
                      </a:endParaRPr>
                    </a:p>
                  </a:txBody>
                  <a:tcPr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en-US" sz="1800" dirty="0">
                        <a:solidFill>
                          <a:schemeClr val="tx1"/>
                        </a:solidFill>
                      </a:endParaRPr>
                    </a:p>
                  </a:txBody>
                  <a:tcPr marT="45725" marB="45725">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7"/>
                  </a:ext>
                </a:extLst>
              </a:tr>
            </a:tbl>
          </a:graphicData>
        </a:graphic>
      </p:graphicFrame>
      <p:sp>
        <p:nvSpPr>
          <p:cNvPr id="2" name="TextBox 1">
            <a:extLst>
              <a:ext uri="{FF2B5EF4-FFF2-40B4-BE49-F238E27FC236}">
                <a16:creationId xmlns:a16="http://schemas.microsoft.com/office/drawing/2014/main" id="{29D99892-17A0-9EB9-2B9A-0E775177A80A}"/>
              </a:ext>
            </a:extLst>
          </p:cNvPr>
          <p:cNvSpPr txBox="1"/>
          <p:nvPr/>
        </p:nvSpPr>
        <p:spPr>
          <a:xfrm>
            <a:off x="6375400" y="2561428"/>
            <a:ext cx="4800600" cy="2554545"/>
          </a:xfrm>
          <a:prstGeom prst="rect">
            <a:avLst/>
          </a:prstGeom>
          <a:solidFill>
            <a:schemeClr val="bg1">
              <a:alpha val="78912"/>
            </a:schemeClr>
          </a:solidFill>
          <a:ln>
            <a:noFill/>
          </a:ln>
        </p:spPr>
        <p:txBody>
          <a:bodyPr wrap="square" lIns="91440" tIns="45720" rIns="91440" bIns="45720" rtlCol="0" anchor="t">
            <a:spAutoFit/>
          </a:bodyPr>
          <a:lstStyle/>
          <a:p>
            <a:pPr algn="ctr"/>
            <a:r>
              <a:rPr lang="en-US" sz="2000" dirty="0">
                <a:ln w="0"/>
                <a:solidFill>
                  <a:srgbClr val="FF40FF"/>
                </a:solidFill>
                <a:latin typeface="Arial"/>
                <a:ea typeface="ＭＳ Ｐゴシック"/>
                <a:cs typeface="Arial"/>
              </a:rPr>
              <a:t>This chart is very important. If numbers are low, please plan to talk about how you are actively working to increase numbers of underserved and female participants in Maryland. Since you know your communities better than we do, you can define what you consider ‘underserved’.</a:t>
            </a:r>
          </a:p>
        </p:txBody>
      </p:sp>
      <p:sp>
        <p:nvSpPr>
          <p:cNvPr id="4" name="TextBox 3">
            <a:extLst>
              <a:ext uri="{FF2B5EF4-FFF2-40B4-BE49-F238E27FC236}">
                <a16:creationId xmlns:a16="http://schemas.microsoft.com/office/drawing/2014/main" id="{7939ED15-4119-34FF-6B5E-F5D69C3D54C5}"/>
              </a:ext>
            </a:extLst>
          </p:cNvPr>
          <p:cNvSpPr txBox="1"/>
          <p:nvPr/>
        </p:nvSpPr>
        <p:spPr>
          <a:xfrm>
            <a:off x="0" y="0"/>
            <a:ext cx="12192000" cy="707886"/>
          </a:xfrm>
          <a:prstGeom prst="rect">
            <a:avLst/>
          </a:prstGeom>
          <a:solidFill>
            <a:schemeClr val="bg1">
              <a:alpha val="78912"/>
            </a:schemeClr>
          </a:solidFill>
          <a:ln>
            <a:noFill/>
          </a:ln>
        </p:spPr>
        <p:txBody>
          <a:bodyPr wrap="square" rtlCol="0">
            <a:spAutoFit/>
          </a:bodyPr>
          <a:lstStyle/>
          <a:p>
            <a:pPr algn="ctr" eaLnBrk="0" fontAlgn="base" hangingPunct="0">
              <a:spcBef>
                <a:spcPct val="0"/>
              </a:spcBef>
              <a:spcAft>
                <a:spcPct val="0"/>
              </a:spcAft>
            </a:pPr>
            <a:r>
              <a:rPr lang="en-US" sz="2000" dirty="0">
                <a:ln w="0"/>
                <a:solidFill>
                  <a:srgbClr val="FF40FF"/>
                </a:solidFill>
              </a:rPr>
              <a:t>Please do not replace these tables with anything else in the next few slides so the Board can view numbers quickly and easily during your presentation. Color changes are okay.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3F0AD995-54E7-5366-9CC0-CF248F3B2470}"/>
              </a:ext>
            </a:extLst>
          </p:cNvPr>
          <p:cNvSpPr>
            <a:spLocks noGrp="1" noChangeArrowheads="1"/>
          </p:cNvSpPr>
          <p:nvPr>
            <p:ph type="title"/>
          </p:nvPr>
        </p:nvSpPr>
        <p:spPr/>
        <p:txBody>
          <a:bodyPr/>
          <a:lstStyle/>
          <a:p>
            <a:pPr algn="l" eaLnBrk="1" hangingPunct="1"/>
            <a:r>
              <a:rPr lang="en-US" altLang="en-US" sz="2800" b="1" dirty="0">
                <a:solidFill>
                  <a:srgbClr val="F29000"/>
                </a:solidFill>
                <a:ea typeface="ＭＳ Ｐゴシック" panose="020B0600070205080204" pitchFamily="34" charset="-128"/>
              </a:rPr>
              <a:t>Impact on Maryland</a:t>
            </a:r>
          </a:p>
        </p:txBody>
      </p:sp>
      <p:sp>
        <p:nvSpPr>
          <p:cNvPr id="7" name="Content Placeholder 6">
            <a:extLst>
              <a:ext uri="{FF2B5EF4-FFF2-40B4-BE49-F238E27FC236}">
                <a16:creationId xmlns:a16="http://schemas.microsoft.com/office/drawing/2014/main" id="{277F8870-860F-65C2-1F60-85E3326CD757}"/>
              </a:ext>
            </a:extLst>
          </p:cNvPr>
          <p:cNvSpPr>
            <a:spLocks noGrp="1"/>
          </p:cNvSpPr>
          <p:nvPr>
            <p:ph idx="1"/>
          </p:nvPr>
        </p:nvSpPr>
        <p:spPr>
          <a:xfrm>
            <a:off x="609600" y="3657600"/>
            <a:ext cx="10865004" cy="2468564"/>
          </a:xfrm>
        </p:spPr>
        <p:txBody>
          <a:bodyPr/>
          <a:lstStyle/>
          <a:p>
            <a:r>
              <a:rPr lang="en-US" sz="2000" dirty="0">
                <a:solidFill>
                  <a:srgbClr val="FF40FF"/>
                </a:solidFill>
              </a:rPr>
              <a:t>Describe your </a:t>
            </a:r>
            <a:r>
              <a:rPr lang="en-US" sz="2000" dirty="0">
                <a:ln w="0"/>
                <a:solidFill>
                  <a:srgbClr val="FF40FF"/>
                </a:solidFill>
                <a:latin typeface="Arial" panose="020B0604020202020204" pitchFamily="34" charset="0"/>
                <a:ea typeface="ＭＳ Ｐゴシック" panose="020B0600070205080204" pitchFamily="34" charset="-128"/>
              </a:rPr>
              <a:t>impact</a:t>
            </a:r>
            <a:r>
              <a:rPr lang="en-US" sz="2000" dirty="0">
                <a:solidFill>
                  <a:srgbClr val="FF40FF"/>
                </a:solidFill>
              </a:rPr>
              <a:t> on the STEM education and outreach in Maryland. Replace this bullet with your own black text.</a:t>
            </a:r>
          </a:p>
        </p:txBody>
      </p:sp>
      <p:sp>
        <p:nvSpPr>
          <p:cNvPr id="7190" name="Slide Number Placeholder 1">
            <a:extLst>
              <a:ext uri="{FF2B5EF4-FFF2-40B4-BE49-F238E27FC236}">
                <a16:creationId xmlns:a16="http://schemas.microsoft.com/office/drawing/2014/main" id="{0D80DF0E-6003-64E2-4DC9-BEA1DCD077D8}"/>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851B94BE-8B5C-084F-924C-3CA0EF0B2765}" type="slidenum">
              <a:rPr lang="en-US" altLang="en-US" sz="1000">
                <a:solidFill>
                  <a:schemeClr val="bg1"/>
                </a:solidFill>
              </a:rPr>
              <a:pPr>
                <a:spcBef>
                  <a:spcPct val="0"/>
                </a:spcBef>
                <a:buFontTx/>
                <a:buNone/>
              </a:pPr>
              <a:t>7</a:t>
            </a:fld>
            <a:endParaRPr lang="en-US" altLang="en-US" sz="1000">
              <a:solidFill>
                <a:schemeClr val="bg1"/>
              </a:solidFill>
            </a:endParaRPr>
          </a:p>
        </p:txBody>
      </p:sp>
      <p:graphicFrame>
        <p:nvGraphicFramePr>
          <p:cNvPr id="4" name="Table 2">
            <a:extLst>
              <a:ext uri="{FF2B5EF4-FFF2-40B4-BE49-F238E27FC236}">
                <a16:creationId xmlns:a16="http://schemas.microsoft.com/office/drawing/2014/main" id="{6E54C919-7CAE-C96D-20B2-1A40BAE663E2}"/>
              </a:ext>
            </a:extLst>
          </p:cNvPr>
          <p:cNvGraphicFramePr>
            <a:graphicFrameLocks noGrp="1"/>
          </p:cNvGraphicFramePr>
          <p:nvPr>
            <p:extLst>
              <p:ext uri="{D42A27DB-BD31-4B8C-83A1-F6EECF244321}">
                <p14:modId xmlns:p14="http://schemas.microsoft.com/office/powerpoint/2010/main" val="1285459419"/>
              </p:ext>
            </p:extLst>
          </p:nvPr>
        </p:nvGraphicFramePr>
        <p:xfrm>
          <a:off x="609599" y="1244928"/>
          <a:ext cx="10865005" cy="2322061"/>
        </p:xfrm>
        <a:graphic>
          <a:graphicData uri="http://schemas.openxmlformats.org/drawingml/2006/table">
            <a:tbl>
              <a:tblPr firstRow="1" bandRow="1">
                <a:tableStyleId>{793D81CF-94F2-401A-BA57-92F5A7B2D0C5}</a:tableStyleId>
              </a:tblPr>
              <a:tblGrid>
                <a:gridCol w="5597123">
                  <a:extLst>
                    <a:ext uri="{9D8B030D-6E8A-4147-A177-3AD203B41FA5}">
                      <a16:colId xmlns:a16="http://schemas.microsoft.com/office/drawing/2014/main" val="20000"/>
                    </a:ext>
                  </a:extLst>
                </a:gridCol>
                <a:gridCol w="5267882">
                  <a:extLst>
                    <a:ext uri="{9D8B030D-6E8A-4147-A177-3AD203B41FA5}">
                      <a16:colId xmlns:a16="http://schemas.microsoft.com/office/drawing/2014/main" val="20001"/>
                    </a:ext>
                  </a:extLst>
                </a:gridCol>
              </a:tblGrid>
              <a:tr h="341113">
                <a:tc>
                  <a:txBody>
                    <a:bodyPr/>
                    <a:lstStyle/>
                    <a:p>
                      <a:pPr algn="ctr"/>
                      <a:r>
                        <a:rPr lang="en-US" sz="1400" dirty="0">
                          <a:solidFill>
                            <a:schemeClr val="bg1"/>
                          </a:solidFill>
                        </a:rPr>
                        <a:t>Support Metrics</a:t>
                      </a:r>
                    </a:p>
                  </a:txBody>
                  <a:tcPr marT="45678" marB="45678" anchor="ctr">
                    <a:lnR w="12700" cap="flat" cmpd="sng" algn="ctr">
                      <a:solidFill>
                        <a:schemeClr val="bg1"/>
                      </a:solidFill>
                      <a:prstDash val="solid"/>
                      <a:round/>
                      <a:headEnd type="none" w="med" len="med"/>
                      <a:tailEnd type="none" w="med" len="med"/>
                    </a:lnR>
                  </a:tcPr>
                </a:tc>
                <a:tc>
                  <a:txBody>
                    <a:bodyPr/>
                    <a:lstStyle/>
                    <a:p>
                      <a:pPr algn="ctr"/>
                      <a:r>
                        <a:rPr lang="en-US" sz="1400" dirty="0">
                          <a:solidFill>
                            <a:schemeClr val="bg1"/>
                          </a:solidFill>
                        </a:rPr>
                        <a:t>Your Organization</a:t>
                      </a:r>
                    </a:p>
                  </a:txBody>
                  <a:tcPr marT="45678" marB="45678" anchor="ct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0000"/>
                  </a:ext>
                </a:extLst>
              </a:tr>
              <a:tr h="304670">
                <a:tc>
                  <a:txBody>
                    <a:bodyPr/>
                    <a:lstStyle/>
                    <a:p>
                      <a:r>
                        <a:rPr lang="en-US" sz="1400" dirty="0">
                          <a:solidFill>
                            <a:schemeClr val="tx1"/>
                          </a:solidFill>
                        </a:rPr>
                        <a:t># of students impacted annually </a:t>
                      </a:r>
                      <a:r>
                        <a:rPr lang="en-US" sz="1400" dirty="0">
                          <a:solidFill>
                            <a:srgbClr val="FF40FF"/>
                          </a:solidFill>
                        </a:rPr>
                        <a:t>(e.g., participation, outreach. Estimate the number of students not on your team that you engage with throughout the year in Maryland while you’re out in the community.)</a:t>
                      </a:r>
                    </a:p>
                  </a:txBody>
                  <a:tcPr marT="45678" marB="45678">
                    <a:lnR w="12700" cap="flat" cmpd="sng" algn="ctr">
                      <a:solidFill>
                        <a:schemeClr val="tx1"/>
                      </a:solidFill>
                      <a:prstDash val="solid"/>
                      <a:round/>
                      <a:headEnd type="none" w="med" len="med"/>
                      <a:tailEnd type="none" w="med" len="med"/>
                    </a:lnR>
                  </a:tcPr>
                </a:tc>
                <a:tc>
                  <a:txBody>
                    <a:bodyPr/>
                    <a:lstStyle/>
                    <a:p>
                      <a:endParaRPr lang="en-US" sz="1400" dirty="0">
                        <a:solidFill>
                          <a:schemeClr val="tx1"/>
                        </a:solidFill>
                      </a:endParaRPr>
                    </a:p>
                  </a:txBody>
                  <a:tcPr marT="45678" marB="45678">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1"/>
                  </a:ext>
                </a:extLst>
              </a:tr>
              <a:tr h="517985">
                <a:tc>
                  <a:txBody>
                    <a:bodyPr/>
                    <a:lstStyle/>
                    <a:p>
                      <a:r>
                        <a:rPr lang="en-US" sz="1400" dirty="0">
                          <a:solidFill>
                            <a:schemeClr val="tx1"/>
                          </a:solidFill>
                        </a:rPr>
                        <a:t># of students impacted who pursue further STEM education/careers </a:t>
                      </a:r>
                      <a:r>
                        <a:rPr lang="en-US" sz="1400" dirty="0">
                          <a:solidFill>
                            <a:srgbClr val="FF40FF"/>
                          </a:solidFill>
                        </a:rPr>
                        <a:t>(Include the number of graduates from your team that have gone on to STEM fields in the past 2-4 years.)</a:t>
                      </a:r>
                    </a:p>
                  </a:txBody>
                  <a:tcPr marT="45678" marB="45678">
                    <a:lnR w="12700" cap="flat" cmpd="sng" algn="ctr">
                      <a:solidFill>
                        <a:schemeClr val="tx1"/>
                      </a:solidFill>
                      <a:prstDash val="solid"/>
                      <a:round/>
                      <a:headEnd type="none" w="med" len="med"/>
                      <a:tailEnd type="none" w="med" len="med"/>
                    </a:lnR>
                  </a:tcPr>
                </a:tc>
                <a:tc>
                  <a:txBody>
                    <a:bodyPr/>
                    <a:lstStyle/>
                    <a:p>
                      <a:endParaRPr lang="en-US" sz="1400" dirty="0">
                        <a:solidFill>
                          <a:schemeClr val="tx1"/>
                        </a:solidFill>
                      </a:endParaRPr>
                    </a:p>
                  </a:txBody>
                  <a:tcPr marT="45678" marB="45678">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2"/>
                  </a:ext>
                </a:extLst>
              </a:tr>
              <a:tr h="3046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i="1" dirty="0">
                          <a:solidFill>
                            <a:schemeClr val="tx1"/>
                          </a:solidFill>
                        </a:rPr>
                        <a:t>Other metric(s) of interest?</a:t>
                      </a:r>
                    </a:p>
                  </a:txBody>
                  <a:tcPr marT="45678" marB="45678">
                    <a:lnR w="12700" cap="flat" cmpd="sng" algn="ctr">
                      <a:solidFill>
                        <a:schemeClr val="tx1"/>
                      </a:solidFill>
                      <a:prstDash val="solid"/>
                      <a:round/>
                      <a:headEnd type="none" w="med" len="med"/>
                      <a:tailEnd type="none" w="med" len="med"/>
                    </a:lnR>
                  </a:tcPr>
                </a:tc>
                <a:tc>
                  <a:txBody>
                    <a:bodyPr/>
                    <a:lstStyle/>
                    <a:p>
                      <a:endParaRPr lang="en-US" sz="1400" dirty="0">
                        <a:solidFill>
                          <a:schemeClr val="tx1"/>
                        </a:solidFill>
                      </a:endParaRPr>
                    </a:p>
                  </a:txBody>
                  <a:tcPr marT="45678" marB="45678">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3"/>
                  </a:ext>
                </a:extLst>
              </a:tr>
            </a:tbl>
          </a:graphicData>
        </a:graphic>
      </p:graphicFrame>
      <p:sp>
        <p:nvSpPr>
          <p:cNvPr id="3" name="TextBox 2">
            <a:extLst>
              <a:ext uri="{FF2B5EF4-FFF2-40B4-BE49-F238E27FC236}">
                <a16:creationId xmlns:a16="http://schemas.microsoft.com/office/drawing/2014/main" id="{8D4817D2-EC70-2934-2DA6-2347809AADED}"/>
              </a:ext>
            </a:extLst>
          </p:cNvPr>
          <p:cNvSpPr txBox="1"/>
          <p:nvPr/>
        </p:nvSpPr>
        <p:spPr>
          <a:xfrm>
            <a:off x="7086600" y="1799285"/>
            <a:ext cx="3733801" cy="1323439"/>
          </a:xfrm>
          <a:prstGeom prst="rect">
            <a:avLst/>
          </a:prstGeom>
          <a:solidFill>
            <a:schemeClr val="bg1">
              <a:alpha val="78496"/>
            </a:schemeClr>
          </a:solidFill>
        </p:spPr>
        <p:txBody>
          <a:bodyPr wrap="square">
            <a:spAutoFit/>
          </a:bodyPr>
          <a:lstStyle/>
          <a:p>
            <a:pPr algn="ctr" eaLnBrk="0" fontAlgn="base" hangingPunct="0">
              <a:spcBef>
                <a:spcPct val="0"/>
              </a:spcBef>
              <a:spcAft>
                <a:spcPct val="0"/>
              </a:spcAft>
            </a:pPr>
            <a:r>
              <a:rPr lang="en-US" sz="2000" dirty="0">
                <a:ln w="0"/>
                <a:solidFill>
                  <a:srgbClr val="FF40FF"/>
                </a:solidFill>
                <a:latin typeface="Arial" panose="020B0604020202020204" pitchFamily="34" charset="0"/>
                <a:ea typeface="ＭＳ Ｐゴシック" panose="020B0600070205080204" pitchFamily="34" charset="-128"/>
              </a:rPr>
              <a:t>Talk about what kinds of STEM-related outreach activities you do for students in Maryland.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A9FD0-99DE-64FC-B542-0D646989F15E}"/>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8459436E-6225-C188-71F9-3269BEDF4E47}"/>
              </a:ext>
            </a:extLst>
          </p:cNvPr>
          <p:cNvSpPr>
            <a:spLocks noGrp="1" noChangeArrowheads="1"/>
          </p:cNvSpPr>
          <p:nvPr>
            <p:ph type="title"/>
          </p:nvPr>
        </p:nvSpPr>
        <p:spPr/>
        <p:txBody>
          <a:bodyPr/>
          <a:lstStyle/>
          <a:p>
            <a:pPr algn="l" eaLnBrk="1" hangingPunct="1"/>
            <a:r>
              <a:rPr lang="en-US" altLang="en-US" sz="2800" b="1" dirty="0">
                <a:solidFill>
                  <a:srgbClr val="F29000"/>
                </a:solidFill>
                <a:ea typeface="ＭＳ Ｐゴシック" panose="020B0600070205080204" pitchFamily="34" charset="-128"/>
              </a:rPr>
              <a:t>Need for Support</a:t>
            </a:r>
          </a:p>
        </p:txBody>
      </p:sp>
      <p:sp>
        <p:nvSpPr>
          <p:cNvPr id="7190" name="Slide Number Placeholder 1">
            <a:extLst>
              <a:ext uri="{FF2B5EF4-FFF2-40B4-BE49-F238E27FC236}">
                <a16:creationId xmlns:a16="http://schemas.microsoft.com/office/drawing/2014/main" id="{D754ECFA-D6A2-33C0-E58A-DCE745DF7484}"/>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851B94BE-8B5C-084F-924C-3CA0EF0B2765}" type="slidenum">
              <a:rPr lang="en-US" altLang="en-US" sz="1000">
                <a:solidFill>
                  <a:schemeClr val="bg1"/>
                </a:solidFill>
              </a:rPr>
              <a:pPr>
                <a:spcBef>
                  <a:spcPct val="0"/>
                </a:spcBef>
                <a:buFontTx/>
                <a:buNone/>
              </a:pPr>
              <a:t>8</a:t>
            </a:fld>
            <a:endParaRPr lang="en-US" altLang="en-US" sz="1000">
              <a:solidFill>
                <a:schemeClr val="bg1"/>
              </a:solidFill>
            </a:endParaRPr>
          </a:p>
        </p:txBody>
      </p:sp>
      <p:graphicFrame>
        <p:nvGraphicFramePr>
          <p:cNvPr id="3" name="Table 4">
            <a:extLst>
              <a:ext uri="{FF2B5EF4-FFF2-40B4-BE49-F238E27FC236}">
                <a16:creationId xmlns:a16="http://schemas.microsoft.com/office/drawing/2014/main" id="{6D72C228-8057-A84A-8C61-B742BD6E5420}"/>
              </a:ext>
            </a:extLst>
          </p:cNvPr>
          <p:cNvGraphicFramePr>
            <a:graphicFrameLocks noGrp="1"/>
          </p:cNvGraphicFramePr>
          <p:nvPr>
            <p:extLst>
              <p:ext uri="{D42A27DB-BD31-4B8C-83A1-F6EECF244321}">
                <p14:modId xmlns:p14="http://schemas.microsoft.com/office/powerpoint/2010/main" val="1958275406"/>
              </p:ext>
            </p:extLst>
          </p:nvPr>
        </p:nvGraphicFramePr>
        <p:xfrm>
          <a:off x="683528" y="1417638"/>
          <a:ext cx="10865005" cy="2161925"/>
        </p:xfrm>
        <a:graphic>
          <a:graphicData uri="http://schemas.openxmlformats.org/drawingml/2006/table">
            <a:tbl>
              <a:tblPr firstRow="1" bandRow="1">
                <a:tableStyleId>{793D81CF-94F2-401A-BA57-92F5A7B2D0C5}</a:tableStyleId>
              </a:tblPr>
              <a:tblGrid>
                <a:gridCol w="1658779">
                  <a:extLst>
                    <a:ext uri="{9D8B030D-6E8A-4147-A177-3AD203B41FA5}">
                      <a16:colId xmlns:a16="http://schemas.microsoft.com/office/drawing/2014/main" val="20000"/>
                    </a:ext>
                  </a:extLst>
                </a:gridCol>
                <a:gridCol w="1658779">
                  <a:extLst>
                    <a:ext uri="{9D8B030D-6E8A-4147-A177-3AD203B41FA5}">
                      <a16:colId xmlns:a16="http://schemas.microsoft.com/office/drawing/2014/main" val="20001"/>
                    </a:ext>
                  </a:extLst>
                </a:gridCol>
                <a:gridCol w="4478705">
                  <a:extLst>
                    <a:ext uri="{9D8B030D-6E8A-4147-A177-3AD203B41FA5}">
                      <a16:colId xmlns:a16="http://schemas.microsoft.com/office/drawing/2014/main" val="20002"/>
                    </a:ext>
                  </a:extLst>
                </a:gridCol>
                <a:gridCol w="3068742">
                  <a:extLst>
                    <a:ext uri="{9D8B030D-6E8A-4147-A177-3AD203B41FA5}">
                      <a16:colId xmlns:a16="http://schemas.microsoft.com/office/drawing/2014/main" val="20003"/>
                    </a:ext>
                  </a:extLst>
                </a:gridCol>
              </a:tblGrid>
              <a:tr h="556214">
                <a:tc>
                  <a:txBody>
                    <a:bodyPr/>
                    <a:lstStyle/>
                    <a:p>
                      <a:pPr algn="ctr"/>
                      <a:r>
                        <a:rPr lang="en-US" sz="1400" dirty="0"/>
                        <a:t>Supporting Organization</a:t>
                      </a:r>
                    </a:p>
                  </a:txBody>
                  <a:tcPr marT="45694" marB="45694" anchor="ctr">
                    <a:lnR w="12700" cap="flat" cmpd="sng" algn="ctr">
                      <a:solidFill>
                        <a:schemeClr val="bg1"/>
                      </a:solidFill>
                      <a:prstDash val="solid"/>
                      <a:round/>
                      <a:headEnd type="none" w="med" len="med"/>
                      <a:tailEnd type="none" w="med" len="med"/>
                    </a:lnR>
                  </a:tcPr>
                </a:tc>
                <a:tc>
                  <a:txBody>
                    <a:bodyPr/>
                    <a:lstStyle/>
                    <a:p>
                      <a:pPr algn="ctr"/>
                      <a:r>
                        <a:rPr lang="en-US" sz="1400" dirty="0"/>
                        <a:t>Year(s)</a:t>
                      </a:r>
                    </a:p>
                  </a:txBody>
                  <a:tcPr marT="45694" marB="4569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a:r>
                        <a:rPr lang="en-US" sz="1400" dirty="0"/>
                        <a:t>Type of Support </a:t>
                      </a:r>
                    </a:p>
                    <a:p>
                      <a:pPr algn="ctr"/>
                      <a:r>
                        <a:rPr lang="en-US" sz="1100" i="1" dirty="0"/>
                        <a:t>(e.g., financial, volunteers, in-kind donations)</a:t>
                      </a:r>
                    </a:p>
                  </a:txBody>
                  <a:tcPr marT="45694" marB="45694"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tcPr>
                </a:tc>
                <a:tc>
                  <a:txBody>
                    <a:bodyPr/>
                    <a:lstStyle/>
                    <a:p>
                      <a:pPr algn="ctr"/>
                      <a:r>
                        <a:rPr lang="en-US" sz="1400" dirty="0"/>
                        <a:t>Accomplishment</a:t>
                      </a:r>
                    </a:p>
                  </a:txBody>
                  <a:tcPr marT="45694" marB="45694" anchor="ct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0000"/>
                  </a:ext>
                </a:extLst>
              </a:tr>
              <a:tr h="535237">
                <a:tc>
                  <a:txBody>
                    <a:bodyPr/>
                    <a:lstStyle/>
                    <a:p>
                      <a:r>
                        <a:rPr lang="en-US" sz="1400" i="1" dirty="0">
                          <a:solidFill>
                            <a:srgbClr val="FF40FF"/>
                          </a:solidFill>
                        </a:rPr>
                        <a:t>Example A: MSBR</a:t>
                      </a:r>
                    </a:p>
                  </a:txBody>
                  <a:tcPr marT="45694" marB="45694">
                    <a:lnR w="12700" cap="flat" cmpd="sng" algn="ctr">
                      <a:solidFill>
                        <a:schemeClr val="tx1"/>
                      </a:solidFill>
                      <a:prstDash val="solid"/>
                      <a:round/>
                      <a:headEnd type="none" w="med" len="med"/>
                      <a:tailEnd type="none" w="med" len="med"/>
                    </a:lnR>
                  </a:tcPr>
                </a:tc>
                <a:tc>
                  <a:txBody>
                    <a:bodyPr/>
                    <a:lstStyle/>
                    <a:p>
                      <a:r>
                        <a:rPr lang="en-US" sz="1400" i="1" dirty="0">
                          <a:solidFill>
                            <a:srgbClr val="FF40FF"/>
                          </a:solidFill>
                        </a:rPr>
                        <a:t>2025-2026 school year</a:t>
                      </a:r>
                    </a:p>
                  </a:txBody>
                  <a:tcPr marT="45694" marB="456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400" i="1" dirty="0">
                          <a:solidFill>
                            <a:srgbClr val="FF40FF"/>
                          </a:solidFill>
                        </a:rPr>
                        <a:t>Provided volunteers to judge competitions</a:t>
                      </a:r>
                    </a:p>
                  </a:txBody>
                  <a:tcPr marT="45694" marB="456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400" i="1" dirty="0">
                          <a:solidFill>
                            <a:srgbClr val="FF40FF"/>
                          </a:solidFill>
                        </a:rPr>
                        <a:t>Allowed us to increase the # of participating teams.</a:t>
                      </a:r>
                    </a:p>
                  </a:txBody>
                  <a:tcPr marT="45694" marB="45694">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1"/>
                  </a:ext>
                </a:extLst>
              </a:tr>
              <a:tr h="535237">
                <a:tc>
                  <a:txBody>
                    <a:bodyPr/>
                    <a:lstStyle/>
                    <a:p>
                      <a:r>
                        <a:rPr lang="en-US" sz="1400" i="1" dirty="0">
                          <a:solidFill>
                            <a:srgbClr val="FF40FF"/>
                          </a:solidFill>
                        </a:rPr>
                        <a:t>Example B: MSBR</a:t>
                      </a:r>
                    </a:p>
                  </a:txBody>
                  <a:tcPr marT="45694" marB="45694">
                    <a:lnR w="12700" cap="flat" cmpd="sng" algn="ctr">
                      <a:solidFill>
                        <a:schemeClr val="tx1"/>
                      </a:solidFill>
                      <a:prstDash val="solid"/>
                      <a:round/>
                      <a:headEnd type="none" w="med" len="med"/>
                      <a:tailEnd type="none" w="med" len="med"/>
                    </a:lnR>
                  </a:tcPr>
                </a:tc>
                <a:tc>
                  <a:txBody>
                    <a:bodyPr/>
                    <a:lstStyle/>
                    <a:p>
                      <a:r>
                        <a:rPr lang="en-US" sz="1400" i="1" dirty="0">
                          <a:solidFill>
                            <a:srgbClr val="FF40FF"/>
                          </a:solidFill>
                        </a:rPr>
                        <a:t>2024-2025 school year</a:t>
                      </a:r>
                    </a:p>
                  </a:txBody>
                  <a:tcPr marT="45694" marB="456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400" i="1" dirty="0">
                          <a:solidFill>
                            <a:srgbClr val="FF40FF"/>
                          </a:solidFill>
                        </a:rPr>
                        <a:t>Financial</a:t>
                      </a:r>
                    </a:p>
                  </a:txBody>
                  <a:tcPr marT="45694" marB="456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400" i="1" dirty="0">
                          <a:solidFill>
                            <a:srgbClr val="FF40FF"/>
                          </a:solidFill>
                        </a:rPr>
                        <a:t>Purchased parts to build our 1</a:t>
                      </a:r>
                      <a:r>
                        <a:rPr lang="en-US" sz="1400" i="1" baseline="30000" dirty="0">
                          <a:solidFill>
                            <a:srgbClr val="FF40FF"/>
                          </a:solidFill>
                        </a:rPr>
                        <a:t>st</a:t>
                      </a:r>
                      <a:r>
                        <a:rPr lang="en-US" sz="1400" i="1" dirty="0">
                          <a:solidFill>
                            <a:srgbClr val="FF40FF"/>
                          </a:solidFill>
                        </a:rPr>
                        <a:t> place robot.</a:t>
                      </a:r>
                    </a:p>
                  </a:txBody>
                  <a:tcPr marT="45694" marB="45694">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2"/>
                  </a:ext>
                </a:extLst>
              </a:tr>
              <a:tr h="535237">
                <a:tc>
                  <a:txBody>
                    <a:bodyPr/>
                    <a:lstStyle/>
                    <a:p>
                      <a:endParaRPr lang="en-US" sz="1400" i="0" dirty="0"/>
                    </a:p>
                  </a:txBody>
                  <a:tcPr marT="45694" marB="45694">
                    <a:lnR w="12700" cap="flat" cmpd="sng" algn="ctr">
                      <a:solidFill>
                        <a:schemeClr val="tx1"/>
                      </a:solidFill>
                      <a:prstDash val="solid"/>
                      <a:round/>
                      <a:headEnd type="none" w="med" len="med"/>
                      <a:tailEnd type="none" w="med" len="med"/>
                    </a:lnR>
                  </a:tcPr>
                </a:tc>
                <a:tc>
                  <a:txBody>
                    <a:bodyPr/>
                    <a:lstStyle/>
                    <a:p>
                      <a:endParaRPr lang="en-US" sz="1400" i="0" dirty="0"/>
                    </a:p>
                  </a:txBody>
                  <a:tcPr marT="45694" marB="456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en-US" sz="1400" i="0" dirty="0"/>
                    </a:p>
                  </a:txBody>
                  <a:tcPr marT="45694" marB="4569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en-US" sz="1400" i="0" dirty="0"/>
                    </a:p>
                  </a:txBody>
                  <a:tcPr marT="45694" marB="45694">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3"/>
                  </a:ext>
                </a:extLst>
              </a:tr>
            </a:tbl>
          </a:graphicData>
        </a:graphic>
      </p:graphicFrame>
      <p:sp>
        <p:nvSpPr>
          <p:cNvPr id="2" name="Content Placeholder 6">
            <a:extLst>
              <a:ext uri="{FF2B5EF4-FFF2-40B4-BE49-F238E27FC236}">
                <a16:creationId xmlns:a16="http://schemas.microsoft.com/office/drawing/2014/main" id="{B0FA41E7-043F-FD62-54DA-44500FCC3A86}"/>
              </a:ext>
            </a:extLst>
          </p:cNvPr>
          <p:cNvSpPr>
            <a:spLocks noGrp="1"/>
          </p:cNvSpPr>
          <p:nvPr>
            <p:ph idx="1"/>
          </p:nvPr>
        </p:nvSpPr>
        <p:spPr>
          <a:xfrm>
            <a:off x="659644" y="3751860"/>
            <a:ext cx="10972800" cy="2621792"/>
          </a:xfrm>
        </p:spPr>
        <p:txBody>
          <a:bodyPr/>
          <a:lstStyle/>
          <a:p>
            <a:r>
              <a:rPr lang="en-US" sz="1800" dirty="0">
                <a:solidFill>
                  <a:srgbClr val="FF40FF"/>
                </a:solidFill>
              </a:rPr>
              <a:t>Describe recent (1-2 years) accomplishments with previous support (specify if the support was from MSBR or another organization). Replace this bullet with your own black text.</a:t>
            </a:r>
          </a:p>
        </p:txBody>
      </p:sp>
    </p:spTree>
    <p:extLst>
      <p:ext uri="{BB962C8B-B14F-4D97-AF65-F5344CB8AC3E}">
        <p14:creationId xmlns:p14="http://schemas.microsoft.com/office/powerpoint/2010/main" val="10109960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13B37A1A-420F-FA3B-6950-1A433AEE392E}"/>
              </a:ext>
            </a:extLst>
          </p:cNvPr>
          <p:cNvSpPr>
            <a:spLocks noGrp="1" noChangeArrowheads="1"/>
          </p:cNvSpPr>
          <p:nvPr>
            <p:ph type="title"/>
          </p:nvPr>
        </p:nvSpPr>
        <p:spPr>
          <a:xfrm>
            <a:off x="609600" y="104547"/>
            <a:ext cx="10972800" cy="762000"/>
          </a:xfrm>
        </p:spPr>
        <p:txBody>
          <a:bodyPr/>
          <a:lstStyle/>
          <a:p>
            <a:pPr algn="l" eaLnBrk="1" hangingPunct="1"/>
            <a:r>
              <a:rPr lang="en-US" altLang="en-US" sz="2800" b="1" dirty="0">
                <a:solidFill>
                  <a:srgbClr val="F29000"/>
                </a:solidFill>
                <a:ea typeface="ＭＳ Ｐゴシック" panose="020B0600070205080204" pitchFamily="34" charset="-128"/>
              </a:rPr>
              <a:t>Budget Breakdowns</a:t>
            </a:r>
          </a:p>
        </p:txBody>
      </p:sp>
      <p:graphicFrame>
        <p:nvGraphicFramePr>
          <p:cNvPr id="4" name="Table 2">
            <a:extLst>
              <a:ext uri="{FF2B5EF4-FFF2-40B4-BE49-F238E27FC236}">
                <a16:creationId xmlns:a16="http://schemas.microsoft.com/office/drawing/2014/main" id="{C086DBEC-82B9-6A66-4F1F-5A0E6A35B6EF}"/>
              </a:ext>
            </a:extLst>
          </p:cNvPr>
          <p:cNvGraphicFramePr>
            <a:graphicFrameLocks noGrp="1"/>
          </p:cNvGraphicFramePr>
          <p:nvPr>
            <p:extLst>
              <p:ext uri="{D42A27DB-BD31-4B8C-83A1-F6EECF244321}">
                <p14:modId xmlns:p14="http://schemas.microsoft.com/office/powerpoint/2010/main" val="1908999345"/>
              </p:ext>
            </p:extLst>
          </p:nvPr>
        </p:nvGraphicFramePr>
        <p:xfrm>
          <a:off x="609600" y="866548"/>
          <a:ext cx="10972801" cy="5080502"/>
        </p:xfrm>
        <a:graphic>
          <a:graphicData uri="http://schemas.openxmlformats.org/drawingml/2006/table">
            <a:tbl>
              <a:tblPr firstRow="1" bandRow="1">
                <a:tableStyleId>{793D81CF-94F2-401A-BA57-92F5A7B2D0C5}</a:tableStyleId>
              </a:tblPr>
              <a:tblGrid>
                <a:gridCol w="2627289">
                  <a:extLst>
                    <a:ext uri="{9D8B030D-6E8A-4147-A177-3AD203B41FA5}">
                      <a16:colId xmlns:a16="http://schemas.microsoft.com/office/drawing/2014/main" val="20000"/>
                    </a:ext>
                  </a:extLst>
                </a:gridCol>
                <a:gridCol w="2086378">
                  <a:extLst>
                    <a:ext uri="{9D8B030D-6E8A-4147-A177-3AD203B41FA5}">
                      <a16:colId xmlns:a16="http://schemas.microsoft.com/office/drawing/2014/main" val="20001"/>
                    </a:ext>
                  </a:extLst>
                </a:gridCol>
                <a:gridCol w="2086378">
                  <a:extLst>
                    <a:ext uri="{9D8B030D-6E8A-4147-A177-3AD203B41FA5}">
                      <a16:colId xmlns:a16="http://schemas.microsoft.com/office/drawing/2014/main" val="20002"/>
                    </a:ext>
                  </a:extLst>
                </a:gridCol>
                <a:gridCol w="2086378">
                  <a:extLst>
                    <a:ext uri="{9D8B030D-6E8A-4147-A177-3AD203B41FA5}">
                      <a16:colId xmlns:a16="http://schemas.microsoft.com/office/drawing/2014/main" val="20003"/>
                    </a:ext>
                  </a:extLst>
                </a:gridCol>
                <a:gridCol w="2086378">
                  <a:extLst>
                    <a:ext uri="{9D8B030D-6E8A-4147-A177-3AD203B41FA5}">
                      <a16:colId xmlns:a16="http://schemas.microsoft.com/office/drawing/2014/main" val="949856349"/>
                    </a:ext>
                  </a:extLst>
                </a:gridCol>
              </a:tblGrid>
              <a:tr h="846784">
                <a:tc>
                  <a:txBody>
                    <a:bodyPr/>
                    <a:lstStyle/>
                    <a:p>
                      <a:r>
                        <a:rPr lang="en-US" sz="1600" dirty="0">
                          <a:solidFill>
                            <a:schemeClr val="bg1"/>
                          </a:solidFill>
                        </a:rPr>
                        <a:t>Support Metrics</a:t>
                      </a:r>
                    </a:p>
                  </a:txBody>
                  <a:tcPr marT="45732" marB="45732"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100" dirty="0">
                          <a:solidFill>
                            <a:srgbClr val="FFC000"/>
                          </a:solidFill>
                        </a:rPr>
                        <a:t>2026 Overall Budget </a:t>
                      </a:r>
                    </a:p>
                  </a:txBody>
                  <a:tcPr marT="45732" marB="4573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100" dirty="0">
                          <a:solidFill>
                            <a:srgbClr val="FFC000"/>
                          </a:solidFill>
                        </a:rPr>
                        <a:t>2027 Overall Budget</a:t>
                      </a:r>
                    </a:p>
                  </a:txBody>
                  <a:tcPr marT="45732" marB="4573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100" dirty="0">
                          <a:solidFill>
                            <a:srgbClr val="FFC000"/>
                          </a:solidFill>
                        </a:rPr>
                        <a:t>Previous MSBR </a:t>
                      </a:r>
                    </a:p>
                    <a:p>
                      <a:pPr algn="ctr"/>
                      <a:r>
                        <a:rPr lang="en-US" sz="1100" dirty="0">
                          <a:solidFill>
                            <a:srgbClr val="FFC000"/>
                          </a:solidFill>
                        </a:rPr>
                        <a:t>Grant Spend</a:t>
                      </a:r>
                    </a:p>
                  </a:txBody>
                  <a:tcPr marT="45732" marB="4573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100" dirty="0">
                          <a:solidFill>
                            <a:srgbClr val="FFC000"/>
                          </a:solidFill>
                        </a:rPr>
                        <a:t>Requested MSBR Grant Budget </a:t>
                      </a:r>
                    </a:p>
                  </a:txBody>
                  <a:tcPr marT="45732" marB="45732" anchor="ctr">
                    <a:lnL w="127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467806">
                <a:tc>
                  <a:txBody>
                    <a:bodyPr/>
                    <a:lstStyle/>
                    <a:p>
                      <a:r>
                        <a:rPr lang="en-US" sz="1600" dirty="0">
                          <a:solidFill>
                            <a:schemeClr val="tx1"/>
                          </a:solidFill>
                        </a:rPr>
                        <a:t>Amount per Student </a:t>
                      </a:r>
                    </a:p>
                  </a:txBody>
                  <a:tcPr marT="45732" marB="45732" anchor="ctr">
                    <a:lnR w="12700" cap="flat" cmpd="sng" algn="ctr">
                      <a:solidFill>
                        <a:schemeClr val="tx1"/>
                      </a:solidFill>
                      <a:prstDash val="solid"/>
                      <a:round/>
                      <a:headEnd type="none" w="med" len="med"/>
                      <a:tailEnd type="none" w="med" len="med"/>
                    </a:lnR>
                    <a:lnT w="12700" cmpd="sng">
                      <a:noFill/>
                    </a:lnT>
                  </a:tcPr>
                </a:tc>
                <a:tc>
                  <a:txBody>
                    <a:bodyPr/>
                    <a:lstStyle/>
                    <a:p>
                      <a:r>
                        <a:rPr lang="en-US" sz="1600" dirty="0">
                          <a:solidFill>
                            <a:schemeClr val="tx1"/>
                          </a:solidFill>
                        </a:rPr>
                        <a:t>$</a:t>
                      </a: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tcPr>
                </a:tc>
                <a:tc>
                  <a:txBody>
                    <a:bodyPr/>
                    <a:lstStyle/>
                    <a:p>
                      <a:r>
                        <a:rPr lang="en-US" sz="1600" dirty="0">
                          <a:solidFill>
                            <a:schemeClr val="tx1"/>
                          </a:solidFill>
                        </a:rPr>
                        <a:t>$</a:t>
                      </a: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tcPr>
                </a:tc>
                <a:tc>
                  <a:txBody>
                    <a:bodyPr/>
                    <a:lstStyle/>
                    <a:p>
                      <a:r>
                        <a:rPr lang="en-US" sz="1600" dirty="0">
                          <a:solidFill>
                            <a:schemeClr val="tx1"/>
                          </a:solidFill>
                        </a:rPr>
                        <a:t>$</a:t>
                      </a: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tcPr>
                </a:tc>
                <a:tc>
                  <a:txBody>
                    <a:bodyPr/>
                    <a:lstStyle/>
                    <a:p>
                      <a:r>
                        <a:rPr lang="en-US" sz="1600" dirty="0">
                          <a:solidFill>
                            <a:schemeClr val="tx1"/>
                          </a:solidFill>
                        </a:rPr>
                        <a:t>$</a:t>
                      </a:r>
                    </a:p>
                  </a:txBody>
                  <a:tcPr marT="45732" marB="45732" anchor="ctr">
                    <a:lnL w="12700" cap="flat" cmpd="sng" algn="ctr">
                      <a:solidFill>
                        <a:schemeClr val="tx1"/>
                      </a:solidFill>
                      <a:prstDash val="solid"/>
                      <a:round/>
                      <a:headEnd type="none" w="med" len="med"/>
                      <a:tailEnd type="none" w="med" len="med"/>
                    </a:lnL>
                    <a:lnT w="12700" cmpd="sng">
                      <a:noFill/>
                    </a:lnT>
                  </a:tcPr>
                </a:tc>
                <a:extLst>
                  <a:ext uri="{0D108BD9-81ED-4DB2-BD59-A6C34878D82A}">
                    <a16:rowId xmlns:a16="http://schemas.microsoft.com/office/drawing/2014/main" val="10001"/>
                  </a:ext>
                </a:extLst>
              </a:tr>
              <a:tr h="381575">
                <a:tc>
                  <a:txBody>
                    <a:bodyPr/>
                    <a:lstStyle/>
                    <a:p>
                      <a:r>
                        <a:rPr lang="en-US" sz="1600" dirty="0">
                          <a:solidFill>
                            <a:schemeClr val="tx1"/>
                          </a:solidFill>
                        </a:rPr>
                        <a:t>Administrative Costs</a:t>
                      </a:r>
                    </a:p>
                  </a:txBody>
                  <a:tcPr marT="45732" marB="45732" anchor="ctr">
                    <a:lnR w="12700" cap="flat" cmpd="sng" algn="ctr">
                      <a:solidFill>
                        <a:schemeClr val="tx1"/>
                      </a:solidFill>
                      <a:prstDash val="solid"/>
                      <a:round/>
                      <a:headEnd type="none" w="med" len="med"/>
                      <a:tailEnd type="none" w="med" len="med"/>
                    </a:lnR>
                  </a:tcPr>
                </a:tc>
                <a:tc>
                  <a:txBody>
                    <a:bodyPr/>
                    <a:lstStyle/>
                    <a:p>
                      <a:r>
                        <a:rPr lang="en-US" sz="1600" dirty="0">
                          <a:solidFill>
                            <a:schemeClr val="tx1"/>
                          </a:solidFill>
                        </a:rPr>
                        <a:t>$</a:t>
                      </a: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600" dirty="0">
                          <a:solidFill>
                            <a:schemeClr val="tx1"/>
                          </a:solidFill>
                        </a:rPr>
                        <a:t>$</a:t>
                      </a: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600" dirty="0">
                          <a:solidFill>
                            <a:schemeClr val="tx1"/>
                          </a:solidFill>
                        </a:rPr>
                        <a:t>$</a:t>
                      </a: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600" dirty="0">
                          <a:solidFill>
                            <a:schemeClr val="tx1"/>
                          </a:solidFill>
                        </a:rPr>
                        <a:t>$</a:t>
                      </a:r>
                    </a:p>
                  </a:txBody>
                  <a:tcPr marT="45732" marB="45732"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2"/>
                  </a:ext>
                </a:extLst>
              </a:tr>
              <a:tr h="381575">
                <a:tc>
                  <a:txBody>
                    <a:bodyPr/>
                    <a:lstStyle/>
                    <a:p>
                      <a:r>
                        <a:rPr lang="en-US" sz="1600" dirty="0">
                          <a:solidFill>
                            <a:schemeClr val="tx1"/>
                          </a:solidFill>
                        </a:rPr>
                        <a:t>Supplies</a:t>
                      </a:r>
                    </a:p>
                  </a:txBody>
                  <a:tcPr marT="45732" marB="45732" anchor="ctr">
                    <a:lnR w="12700" cap="flat" cmpd="sng" algn="ctr">
                      <a:solidFill>
                        <a:schemeClr val="tx1"/>
                      </a:solidFill>
                      <a:prstDash val="solid"/>
                      <a:round/>
                      <a:headEnd type="none" w="med" len="med"/>
                      <a:tailEnd type="none" w="med" len="med"/>
                    </a:lnR>
                  </a:tcPr>
                </a:tc>
                <a:tc>
                  <a:txBody>
                    <a:bodyPr/>
                    <a:lstStyle/>
                    <a:p>
                      <a:r>
                        <a:rPr lang="en-US" sz="1600" dirty="0">
                          <a:solidFill>
                            <a:schemeClr val="tx1"/>
                          </a:solidFill>
                        </a:rPr>
                        <a:t>$</a:t>
                      </a: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600" dirty="0">
                          <a:solidFill>
                            <a:schemeClr val="tx1"/>
                          </a:solidFill>
                        </a:rPr>
                        <a:t>$</a:t>
                      </a: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600" dirty="0">
                          <a:solidFill>
                            <a:schemeClr val="tx1"/>
                          </a:solidFill>
                        </a:rPr>
                        <a:t>$</a:t>
                      </a: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600" dirty="0">
                          <a:solidFill>
                            <a:schemeClr val="tx1"/>
                          </a:solidFill>
                        </a:rPr>
                        <a:t>$</a:t>
                      </a:r>
                    </a:p>
                  </a:txBody>
                  <a:tcPr marT="45732" marB="45732"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3"/>
                  </a:ext>
                </a:extLst>
              </a:tr>
              <a:tr h="713312">
                <a:tc>
                  <a:txBody>
                    <a:bodyPr/>
                    <a:lstStyle/>
                    <a:p>
                      <a:r>
                        <a:rPr lang="en-US" sz="1600" dirty="0">
                          <a:solidFill>
                            <a:schemeClr val="tx1"/>
                          </a:solidFill>
                        </a:rPr>
                        <a:t>Other Costs </a:t>
                      </a:r>
                      <a:r>
                        <a:rPr lang="en-US" sz="1100" dirty="0">
                          <a:solidFill>
                            <a:schemeClr val="tx1"/>
                          </a:solidFill>
                        </a:rPr>
                        <a:t>(please detail line by line costs like food, travel, stipends, registration fees, etc.)</a:t>
                      </a:r>
                      <a:endParaRPr lang="en-US" sz="1600" i="1" dirty="0">
                        <a:solidFill>
                          <a:schemeClr val="tx1"/>
                        </a:solidFill>
                      </a:endParaRPr>
                    </a:p>
                  </a:txBody>
                  <a:tcPr marT="45732" marB="45732" anchor="ctr">
                    <a:lnR w="12700" cap="flat" cmpd="sng" algn="ctr">
                      <a:solidFill>
                        <a:schemeClr val="tx1"/>
                      </a:solidFill>
                      <a:prstDash val="solid"/>
                      <a:round/>
                      <a:headEnd type="none" w="med" len="med"/>
                      <a:tailEnd type="none" w="med" len="med"/>
                    </a:lnR>
                  </a:tcPr>
                </a:tc>
                <a:tc>
                  <a:txBody>
                    <a:bodyPr/>
                    <a:lstStyle/>
                    <a:p>
                      <a:endParaRPr lang="en-US" sz="1600" dirty="0">
                        <a:solidFill>
                          <a:schemeClr val="tx1"/>
                        </a:solidFill>
                      </a:endParaRP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en-US" sz="1600" dirty="0">
                        <a:solidFill>
                          <a:schemeClr val="tx1"/>
                        </a:solidFill>
                      </a:endParaRP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en-US" sz="1600" dirty="0">
                        <a:solidFill>
                          <a:schemeClr val="tx1"/>
                        </a:solidFill>
                      </a:endParaRP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en-US" sz="1600" dirty="0">
                        <a:solidFill>
                          <a:schemeClr val="tx1"/>
                        </a:solidFill>
                      </a:endParaRPr>
                    </a:p>
                  </a:txBody>
                  <a:tcPr marT="45732" marB="45732"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4"/>
                  </a:ext>
                </a:extLst>
              </a:tr>
              <a:tr h="381575">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i="1" dirty="0">
                          <a:solidFill>
                            <a:schemeClr val="tx1"/>
                          </a:solidFill>
                        </a:rPr>
                        <a:t>Food</a:t>
                      </a:r>
                    </a:p>
                  </a:txBody>
                  <a:tcPr marT="45732" marB="45732" anchor="ctr">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a:t>
                      </a: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a:t>
                      </a: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a:t>
                      </a: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a:t>
                      </a:r>
                    </a:p>
                  </a:txBody>
                  <a:tcPr marT="45732" marB="45732"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5"/>
                  </a:ext>
                </a:extLst>
              </a:tr>
              <a:tr h="381575">
                <a:tc>
                  <a:txBody>
                    <a:bodyPr/>
                    <a:lstStyle/>
                    <a:p>
                      <a:pPr lvl="1"/>
                      <a:r>
                        <a:rPr lang="en-US" sz="1400" i="1" dirty="0">
                          <a:solidFill>
                            <a:schemeClr val="tx1"/>
                          </a:solidFill>
                        </a:rPr>
                        <a:t>Travel</a:t>
                      </a:r>
                    </a:p>
                  </a:txBody>
                  <a:tcPr marT="45732" marB="45732" anchor="ctr">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a:t>
                      </a: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a:t>
                      </a: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a:t>
                      </a: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a:t>
                      </a:r>
                    </a:p>
                  </a:txBody>
                  <a:tcPr marT="45732" marB="45732"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6"/>
                  </a:ext>
                </a:extLst>
              </a:tr>
              <a:tr h="381575">
                <a:tc>
                  <a:txBody>
                    <a:bodyPr/>
                    <a:lstStyle/>
                    <a:p>
                      <a:pPr lvl="1"/>
                      <a:r>
                        <a:rPr lang="en-US" sz="1400" i="1" dirty="0">
                          <a:solidFill>
                            <a:schemeClr val="tx1"/>
                          </a:solidFill>
                        </a:rPr>
                        <a:t>Registration fees</a:t>
                      </a:r>
                    </a:p>
                  </a:txBody>
                  <a:tcPr marT="45732" marB="45732" anchor="ctr">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a:t>
                      </a: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a:t>
                      </a: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a:t>
                      </a: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a:t>
                      </a:r>
                    </a:p>
                  </a:txBody>
                  <a:tcPr marT="45732" marB="45732"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7"/>
                  </a:ext>
                </a:extLst>
              </a:tr>
              <a:tr h="381575">
                <a:tc>
                  <a:txBody>
                    <a:bodyPr/>
                    <a:lstStyle/>
                    <a:p>
                      <a:pPr lvl="1"/>
                      <a:r>
                        <a:rPr lang="en-US" sz="1400" i="1" dirty="0">
                          <a:solidFill>
                            <a:schemeClr val="tx1"/>
                          </a:solidFill>
                        </a:rPr>
                        <a:t>Parts</a:t>
                      </a:r>
                    </a:p>
                  </a:txBody>
                  <a:tcPr marT="45732" marB="45732" anchor="ctr">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a:t>
                      </a: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a:t>
                      </a: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a:t>
                      </a: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tx1"/>
                          </a:solidFill>
                        </a:rPr>
                        <a:t>$</a:t>
                      </a:r>
                    </a:p>
                  </a:txBody>
                  <a:tcPr marT="45732" marB="45732"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8"/>
                  </a:ext>
                </a:extLst>
              </a:tr>
              <a:tr h="381575">
                <a:tc>
                  <a:txBody>
                    <a:bodyPr/>
                    <a:lstStyle/>
                    <a:p>
                      <a:pPr lvl="1"/>
                      <a:endParaRPr lang="en-US" sz="1400" i="1" dirty="0">
                        <a:solidFill>
                          <a:schemeClr val="tx1"/>
                        </a:solidFill>
                      </a:endParaRPr>
                    </a:p>
                  </a:txBody>
                  <a:tcPr marT="45732" marB="45732" anchor="ctr">
                    <a:lnR w="12700" cap="flat" cmpd="sng" algn="ctr">
                      <a:solidFill>
                        <a:schemeClr val="tx1"/>
                      </a:solidFill>
                      <a:prstDash val="solid"/>
                      <a:round/>
                      <a:headEnd type="none" w="med" len="med"/>
                      <a:tailEnd type="none" w="med" len="med"/>
                    </a:lnR>
                  </a:tcPr>
                </a:tc>
                <a:tc>
                  <a:txBody>
                    <a:bodyPr/>
                    <a:lstStyle/>
                    <a:p>
                      <a:endParaRPr lang="en-US" sz="1600" dirty="0">
                        <a:solidFill>
                          <a:schemeClr val="tx1"/>
                        </a:solidFill>
                      </a:endParaRP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en-US" sz="1600" dirty="0">
                        <a:solidFill>
                          <a:schemeClr val="tx1"/>
                        </a:solidFill>
                      </a:endParaRP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en-US" sz="1600" dirty="0">
                        <a:solidFill>
                          <a:schemeClr val="tx1"/>
                        </a:solidFill>
                      </a:endParaRP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en-US" sz="1600" dirty="0">
                        <a:solidFill>
                          <a:schemeClr val="tx1"/>
                        </a:solidFill>
                      </a:endParaRPr>
                    </a:p>
                  </a:txBody>
                  <a:tcPr marT="45732" marB="45732"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9"/>
                  </a:ext>
                </a:extLst>
              </a:tr>
              <a:tr h="381575">
                <a:tc>
                  <a:txBody>
                    <a:bodyPr/>
                    <a:lstStyle/>
                    <a:p>
                      <a:pPr lvl="1"/>
                      <a:r>
                        <a:rPr lang="en-US" sz="1400" b="1" dirty="0">
                          <a:solidFill>
                            <a:schemeClr val="tx1"/>
                          </a:solidFill>
                        </a:rPr>
                        <a:t>Total Costs</a:t>
                      </a:r>
                    </a:p>
                  </a:txBody>
                  <a:tcPr marT="45732" marB="45732" anchor="ctr">
                    <a:lnR w="12700" cap="flat" cmpd="sng" algn="ctr">
                      <a:solidFill>
                        <a:schemeClr val="tx1"/>
                      </a:solidFill>
                      <a:prstDash val="solid"/>
                      <a:round/>
                      <a:headEnd type="none" w="med" len="med"/>
                      <a:tailEnd type="none" w="med" len="med"/>
                    </a:lnR>
                  </a:tcPr>
                </a:tc>
                <a:tc>
                  <a:txBody>
                    <a:bodyPr/>
                    <a:lstStyle/>
                    <a:p>
                      <a:r>
                        <a:rPr lang="en-US" sz="1600" b="1" dirty="0">
                          <a:solidFill>
                            <a:schemeClr val="tx1"/>
                          </a:solidFill>
                        </a:rPr>
                        <a:t>$</a:t>
                      </a: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600" b="1" dirty="0">
                          <a:solidFill>
                            <a:schemeClr val="tx1"/>
                          </a:solidFill>
                        </a:rPr>
                        <a:t>$</a:t>
                      </a: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600" b="1" dirty="0">
                          <a:solidFill>
                            <a:schemeClr val="tx1"/>
                          </a:solidFill>
                        </a:rPr>
                        <a:t>$</a:t>
                      </a:r>
                    </a:p>
                  </a:txBody>
                  <a:tcPr marT="45732" marB="4573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en-US" sz="1600" b="1" dirty="0">
                          <a:solidFill>
                            <a:schemeClr val="tx1"/>
                          </a:solidFill>
                        </a:rPr>
                        <a:t>$</a:t>
                      </a:r>
                    </a:p>
                  </a:txBody>
                  <a:tcPr marT="45732" marB="45732"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10"/>
                  </a:ext>
                </a:extLst>
              </a:tr>
            </a:tbl>
          </a:graphicData>
        </a:graphic>
      </p:graphicFrame>
      <p:sp>
        <p:nvSpPr>
          <p:cNvPr id="8258" name="Slide Number Placeholder 17">
            <a:extLst>
              <a:ext uri="{FF2B5EF4-FFF2-40B4-BE49-F238E27FC236}">
                <a16:creationId xmlns:a16="http://schemas.microsoft.com/office/drawing/2014/main" id="{73A4BBD7-44F0-F9BA-129E-4E7192F0151C}"/>
              </a:ext>
            </a:extLst>
          </p:cNvPr>
          <p:cNvSpPr>
            <a:spLocks noGrp="1" noChangeArrowheads="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fontAlgn="base">
              <a:spcBef>
                <a:spcPct val="0"/>
              </a:spcBef>
              <a:spcAft>
                <a:spcPct val="0"/>
              </a:spcAft>
              <a:buNone/>
            </a:pPr>
            <a:fld id="{E8536AF6-942C-2A4E-9C31-8EEEACB3925D}" type="slidenum">
              <a:rPr lang="en-US" altLang="en-US" sz="1000">
                <a:solidFill>
                  <a:srgbClr val="FFFFFF"/>
                </a:solidFill>
              </a:rPr>
              <a:pPr fontAlgn="base">
                <a:spcBef>
                  <a:spcPct val="0"/>
                </a:spcBef>
                <a:spcAft>
                  <a:spcPct val="0"/>
                </a:spcAft>
                <a:buNone/>
              </a:pPr>
              <a:t>9</a:t>
            </a:fld>
            <a:endParaRPr lang="en-US" altLang="en-US" sz="1000">
              <a:solidFill>
                <a:srgbClr val="FFFFFF"/>
              </a:solidFill>
            </a:endParaRPr>
          </a:p>
        </p:txBody>
      </p:sp>
      <p:sp>
        <p:nvSpPr>
          <p:cNvPr id="2" name="TextBox 1">
            <a:extLst>
              <a:ext uri="{FF2B5EF4-FFF2-40B4-BE49-F238E27FC236}">
                <a16:creationId xmlns:a16="http://schemas.microsoft.com/office/drawing/2014/main" id="{0CA48AA7-6D3B-4D7B-01F9-9A2824787AA8}"/>
              </a:ext>
            </a:extLst>
          </p:cNvPr>
          <p:cNvSpPr txBox="1"/>
          <p:nvPr/>
        </p:nvSpPr>
        <p:spPr>
          <a:xfrm>
            <a:off x="3810000" y="2551837"/>
            <a:ext cx="7467600" cy="2400657"/>
          </a:xfrm>
          <a:prstGeom prst="rect">
            <a:avLst/>
          </a:prstGeom>
          <a:solidFill>
            <a:schemeClr val="bg1">
              <a:alpha val="82049"/>
            </a:schemeClr>
          </a:solidFill>
          <a:effectLst/>
        </p:spPr>
        <p:txBody>
          <a:bodyPr wrap="square" lIns="182880" tIns="274320" rIns="182880" bIns="274320">
            <a:spAutoFit/>
          </a:bodyPr>
          <a:lstStyle/>
          <a:p>
            <a:pPr algn="ctr" eaLnBrk="0" fontAlgn="base" hangingPunct="0">
              <a:spcBef>
                <a:spcPct val="0"/>
              </a:spcBef>
              <a:spcAft>
                <a:spcPct val="0"/>
              </a:spcAft>
            </a:pPr>
            <a:r>
              <a:rPr lang="en-US" sz="2000" dirty="0">
                <a:ln w="0"/>
                <a:solidFill>
                  <a:srgbClr val="FF40FF"/>
                </a:solidFill>
                <a:latin typeface="Arial" panose="020B0604020202020204" pitchFamily="34" charset="0"/>
                <a:ea typeface="ＭＳ Ｐゴシック" panose="020B0600070205080204" pitchFamily="34" charset="-128"/>
              </a:rPr>
              <a:t>Modify categories as necessary to include your specific costs.</a:t>
            </a:r>
          </a:p>
          <a:p>
            <a:pPr algn="ctr" eaLnBrk="0" fontAlgn="base" hangingPunct="0">
              <a:spcBef>
                <a:spcPct val="0"/>
              </a:spcBef>
              <a:spcAft>
                <a:spcPct val="0"/>
              </a:spcAft>
            </a:pPr>
            <a:endParaRPr lang="en-US" sz="2000" dirty="0">
              <a:ln w="0"/>
              <a:solidFill>
                <a:srgbClr val="FF40FF"/>
              </a:solidFill>
              <a:latin typeface="Arial" panose="020B0604020202020204" pitchFamily="34" charset="0"/>
              <a:ea typeface="ＭＳ Ｐゴシック" panose="020B0600070205080204" pitchFamily="34" charset="-128"/>
            </a:endParaRPr>
          </a:p>
          <a:p>
            <a:pPr algn="ctr" eaLnBrk="0" fontAlgn="base" hangingPunct="0">
              <a:spcBef>
                <a:spcPct val="0"/>
              </a:spcBef>
              <a:spcAft>
                <a:spcPct val="0"/>
              </a:spcAft>
            </a:pPr>
            <a:r>
              <a:rPr lang="en-US" sz="2000" dirty="0">
                <a:ln w="0"/>
                <a:solidFill>
                  <a:srgbClr val="FF40FF"/>
                </a:solidFill>
              </a:rPr>
              <a:t>Note that MSBR’s average grant is about $2,000. Some are more and some are less. The max we have granted is $7,000. We ask teams to be reasonable and realistic in their request. “Go big or go home” may not work in your team’s favor.  </a:t>
            </a:r>
            <a:endParaRPr lang="en-US" sz="2000" dirty="0">
              <a:ln w="0"/>
              <a:solidFill>
                <a:srgbClr val="FF40FF"/>
              </a:solidFill>
              <a:latin typeface="Arial" panose="020B0604020202020204" pitchFamily="34" charset="0"/>
              <a:ea typeface="ＭＳ Ｐゴシック" panose="020B0600070205080204" pitchFamily="34" charset="-128"/>
            </a:endParaRPr>
          </a:p>
        </p:txBody>
      </p:sp>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2157</TotalTime>
  <Words>1352</Words>
  <Application>Microsoft Macintosh PowerPoint</Application>
  <PresentationFormat>Widescreen</PresentationFormat>
  <Paragraphs>139</Paragraphs>
  <Slides>9</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ＭＳ Ｐゴシック</vt:lpstr>
      <vt:lpstr>Arial</vt:lpstr>
      <vt:lpstr>Calibri</vt:lpstr>
      <vt:lpstr>Default Design</vt:lpstr>
      <vt:lpstr>Instructions</vt:lpstr>
      <vt:lpstr>Program or team mission statement and social media</vt:lpstr>
      <vt:lpstr>Program or team mission logo and picture</vt:lpstr>
      <vt:lpstr>Your Organization/Team Name</vt:lpstr>
      <vt:lpstr>Overview of Program: Objectives, Sponsorship Approach and Supporting Organizations</vt:lpstr>
      <vt:lpstr>Overview of Program Demographics</vt:lpstr>
      <vt:lpstr>Impact on Maryland</vt:lpstr>
      <vt:lpstr>Need for Support</vt:lpstr>
      <vt:lpstr>Budget Breakdowns</vt:lpstr>
    </vt:vector>
  </TitlesOfParts>
  <Company>a.i. solutions,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Executive Summary</dc:title>
  <dc:creator>AZacepilo</dc:creator>
  <cp:lastModifiedBy>Sterling M. Spangler</cp:lastModifiedBy>
  <cp:revision>146</cp:revision>
  <dcterms:created xsi:type="dcterms:W3CDTF">2011-11-18T14:13:44Z</dcterms:created>
  <dcterms:modified xsi:type="dcterms:W3CDTF">2026-10-11T19:59:53Z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b17afdc-1639-4c16-803b-66671fba3b73_Enabled">
    <vt:lpwstr>true</vt:lpwstr>
  </property>
  <property fmtid="{D5CDD505-2E9C-101B-9397-08002B2CF9AE}" pid="3" name="MSIP_Label_3b17afdc-1639-4c16-803b-66671fba3b73_SetDate">
    <vt:lpwstr>2023-11-14T15:30:31Z</vt:lpwstr>
  </property>
  <property fmtid="{D5CDD505-2E9C-101B-9397-08002B2CF9AE}" pid="4" name="MSIP_Label_3b17afdc-1639-4c16-803b-66671fba3b73_Method">
    <vt:lpwstr>Privileged</vt:lpwstr>
  </property>
  <property fmtid="{D5CDD505-2E9C-101B-9397-08002B2CF9AE}" pid="5" name="MSIP_Label_3b17afdc-1639-4c16-803b-66671fba3b73_Name">
    <vt:lpwstr>Public</vt:lpwstr>
  </property>
  <property fmtid="{D5CDD505-2E9C-101B-9397-08002B2CF9AE}" pid="6" name="MSIP_Label_3b17afdc-1639-4c16-803b-66671fba3b73_SiteId">
    <vt:lpwstr>9e52d672-a711-4a65-ad96-286a3703d96e</vt:lpwstr>
  </property>
  <property fmtid="{D5CDD505-2E9C-101B-9397-08002B2CF9AE}" pid="7" name="MSIP_Label_3b17afdc-1639-4c16-803b-66671fba3b73_ActionId">
    <vt:lpwstr>3079794d-670c-4335-aec8-03ef4c97eaa2</vt:lpwstr>
  </property>
  <property fmtid="{D5CDD505-2E9C-101B-9397-08002B2CF9AE}" pid="8" name="MSIP_Label_3b17afdc-1639-4c16-803b-66671fba3b73_ContentBits">
    <vt:lpwstr>0</vt:lpwstr>
  </property>
</Properties>
</file>