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90" r:id="rId2"/>
    <p:sldId id="292" r:id="rId3"/>
    <p:sldId id="293" r:id="rId4"/>
    <p:sldId id="267" r:id="rId5"/>
    <p:sldId id="285" r:id="rId6"/>
    <p:sldId id="283" r:id="rId7"/>
    <p:sldId id="289" r:id="rId8"/>
    <p:sldId id="291" r:id="rId9"/>
    <p:sldId id="287" r:id="rId10"/>
  </p:sldIdLst>
  <p:sldSz cx="12192000" cy="6858000"/>
  <p:notesSz cx="6950075" cy="9236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72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11DF08-A052-1A38-19D2-06038D0DCA99}" name="Geoffrey Wawrzyniak" initials="GW" userId="S::Geoffrey.Wawrzyniak@us.kbr.com::0ab50712-00d2-4b9a-971d-4eda4c4f6e48" providerId="AD"/>
  <p188:author id="{790072D2-4A3A-110B-720A-F3149408A0DC}" name="Lisa Scaffardi" initials="LS" userId="S::Lisa.Scaffardi@adnet-sys.com::2d73eec5-bd2b-4e71-be28-a044d0e3eb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771"/>
    <p:restoredTop sz="94694"/>
  </p:normalViewPr>
  <p:slideViewPr>
    <p:cSldViewPr>
      <p:cViewPr varScale="1">
        <p:scale>
          <a:sx n="117" d="100"/>
          <a:sy n="117" d="100"/>
        </p:scale>
        <p:origin x="192" y="264"/>
      </p:cViewPr>
      <p:guideLst>
        <p:guide orient="horz" pos="720"/>
        <p:guide pos="384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C00944-1845-0225-D14B-A986A7518FD0}"/>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DC9414C7-7D9C-AD68-FC39-87922EBD4397}"/>
              </a:ext>
            </a:extLst>
          </p:cNvPr>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pPr>
              <a:defRPr/>
            </a:pPr>
            <a:fld id="{02B1E4BF-238F-8044-89FD-6C40754ABAE0}" type="datetimeFigureOut">
              <a:rPr lang="en-US"/>
              <a:pPr>
                <a:defRPr/>
              </a:pPr>
              <a:t>9/29/25</a:t>
            </a:fld>
            <a:endParaRPr lang="en-US"/>
          </a:p>
        </p:txBody>
      </p:sp>
      <p:sp>
        <p:nvSpPr>
          <p:cNvPr id="4" name="Slide Image Placeholder 3">
            <a:extLst>
              <a:ext uri="{FF2B5EF4-FFF2-40B4-BE49-F238E27FC236}">
                <a16:creationId xmlns:a16="http://schemas.microsoft.com/office/drawing/2014/main" id="{7274B0FA-C1B4-64F6-91F1-AC6A1568860E}"/>
              </a:ext>
            </a:extLst>
          </p:cNvPr>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E89A71A7-7DEB-344D-D1EC-622AAAE7EAFA}"/>
              </a:ext>
            </a:extLst>
          </p:cNvPr>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BDE0959-CF1D-8D50-38E9-0CC6A9AE3FD3}"/>
              </a:ext>
            </a:extLst>
          </p:cNvPr>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05B92523-AB44-8600-3DF4-D76609CA66DE}"/>
              </a:ext>
            </a:extLst>
          </p:cNvPr>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pPr>
              <a:defRPr/>
            </a:pPr>
            <a:fld id="{E614E283-B770-2B43-8FE7-C73AF917DFE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614E283-B770-2B43-8FE7-C73AF917DFED}" type="slidenum">
              <a:rPr lang="en-US" smtClean="0"/>
              <a:pPr>
                <a:defRPr/>
              </a:pPr>
              <a:t>4</a:t>
            </a:fld>
            <a:endParaRPr lang="en-US"/>
          </a:p>
        </p:txBody>
      </p:sp>
    </p:spTree>
    <p:extLst>
      <p:ext uri="{BB962C8B-B14F-4D97-AF65-F5344CB8AC3E}">
        <p14:creationId xmlns:p14="http://schemas.microsoft.com/office/powerpoint/2010/main" val="2522395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614E283-B770-2B43-8FE7-C73AF917DFED}"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34552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0B35569-2FF8-3032-A149-5E2B932D3B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16F5095-DCC5-91DD-1852-D052BD1F9C1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571943-7D03-21B4-8A27-7CB6E36A5BA0}"/>
              </a:ext>
            </a:extLst>
          </p:cNvPr>
          <p:cNvSpPr>
            <a:spLocks noGrp="1" noChangeArrowheads="1"/>
          </p:cNvSpPr>
          <p:nvPr>
            <p:ph type="sldNum" sz="quarter" idx="12"/>
          </p:nvPr>
        </p:nvSpPr>
        <p:spPr>
          <a:ln/>
        </p:spPr>
        <p:txBody>
          <a:bodyPr/>
          <a:lstStyle>
            <a:lvl1pPr>
              <a:defRPr/>
            </a:lvl1pPr>
          </a:lstStyle>
          <a:p>
            <a:pPr>
              <a:defRPr/>
            </a:pPr>
            <a:fld id="{3F7D1113-54B4-A14A-BAF2-F78D24932E79}" type="slidenum">
              <a:rPr lang="en-US" altLang="en-US"/>
              <a:pPr>
                <a:defRPr/>
              </a:pPr>
              <a:t>‹#›</a:t>
            </a:fld>
            <a:endParaRPr lang="en-US" altLang="en-US"/>
          </a:p>
        </p:txBody>
      </p:sp>
    </p:spTree>
    <p:extLst>
      <p:ext uri="{BB962C8B-B14F-4D97-AF65-F5344CB8AC3E}">
        <p14:creationId xmlns:p14="http://schemas.microsoft.com/office/powerpoint/2010/main" val="412719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EB2312A3-C3E1-48ED-88EB-7AADBA1F56C6}"/>
              </a:ext>
            </a:extLst>
          </p:cNvPr>
          <p:cNvSpPr>
            <a:spLocks noChangeArrowheads="1"/>
          </p:cNvSpPr>
          <p:nvPr userDrawn="1"/>
        </p:nvSpPr>
        <p:spPr bwMode="auto">
          <a:xfrm>
            <a:off x="0" y="6424614"/>
            <a:ext cx="12192000" cy="433387"/>
          </a:xfrm>
          <a:prstGeom prst="rect">
            <a:avLst/>
          </a:prstGeom>
          <a:solidFill>
            <a:schemeClr val="tx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ＭＳ Ｐゴシック" charset="-128"/>
              </a:defRPr>
            </a:lvl1pPr>
            <a:lvl2pPr marL="742950" indent="-285750" eaLnBrk="0" hangingPunct="0">
              <a:spcBef>
                <a:spcPct val="20000"/>
              </a:spcBef>
              <a:buChar char="–"/>
              <a:defRPr sz="2800">
                <a:solidFill>
                  <a:schemeClr val="tx1"/>
                </a:solidFill>
                <a:latin typeface="Arial" charset="0"/>
                <a:ea typeface="ＭＳ Ｐゴシック" charset="-128"/>
              </a:defRPr>
            </a:lvl2pPr>
            <a:lvl3pPr marL="1143000" indent="-228600" eaLnBrk="0" hangingPunct="0">
              <a:spcBef>
                <a:spcPct val="20000"/>
              </a:spcBef>
              <a:buChar char="•"/>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defRPr/>
            </a:pPr>
            <a:endParaRPr lang="en-US" altLang="en-US" sz="1800"/>
          </a:p>
        </p:txBody>
      </p:sp>
      <p:sp>
        <p:nvSpPr>
          <p:cNvPr id="5" name="Text Box 7">
            <a:extLst>
              <a:ext uri="{FF2B5EF4-FFF2-40B4-BE49-F238E27FC236}">
                <a16:creationId xmlns:a16="http://schemas.microsoft.com/office/drawing/2014/main" id="{55FA6A06-C82B-5A82-29D7-933CC1610660}"/>
              </a:ext>
            </a:extLst>
          </p:cNvPr>
          <p:cNvSpPr txBox="1">
            <a:spLocks noChangeArrowheads="1"/>
          </p:cNvSpPr>
          <p:nvPr userDrawn="1"/>
        </p:nvSpPr>
        <p:spPr bwMode="auto">
          <a:xfrm>
            <a:off x="1246717" y="6502401"/>
            <a:ext cx="9042400" cy="277813"/>
          </a:xfrm>
          <a:prstGeom prst="rect">
            <a:avLst/>
          </a:prstGeom>
          <a:noFill/>
          <a:ln>
            <a:noFill/>
          </a:ln>
        </p:spPr>
        <p:txBody>
          <a:bodyPr>
            <a:spAutoFit/>
          </a:bodyPr>
          <a:lstStyle>
            <a:lvl1pPr eaLnBrk="0" hangingPunct="0">
              <a:spcBef>
                <a:spcPct val="20000"/>
              </a:spcBef>
              <a:buChar char="•"/>
              <a:defRPr sz="3200">
                <a:solidFill>
                  <a:schemeClr val="tx1"/>
                </a:solidFill>
                <a:latin typeface="Arial" charset="0"/>
                <a:ea typeface="ＭＳ Ｐゴシック" charset="-128"/>
              </a:defRPr>
            </a:lvl1pPr>
            <a:lvl2pPr marL="742950" indent="-285750" eaLnBrk="0" hangingPunct="0">
              <a:spcBef>
                <a:spcPct val="20000"/>
              </a:spcBef>
              <a:buChar char="–"/>
              <a:defRPr sz="2800">
                <a:solidFill>
                  <a:schemeClr val="tx1"/>
                </a:solidFill>
                <a:latin typeface="Arial" charset="0"/>
                <a:ea typeface="ＭＳ Ｐゴシック" charset="-128"/>
              </a:defRPr>
            </a:lvl2pPr>
            <a:lvl3pPr marL="1143000" indent="-228600" eaLnBrk="0" hangingPunct="0">
              <a:spcBef>
                <a:spcPct val="20000"/>
              </a:spcBef>
              <a:buChar char="•"/>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r" eaLnBrk="1" hangingPunct="1">
              <a:spcBef>
                <a:spcPct val="50000"/>
              </a:spcBef>
              <a:buFontTx/>
              <a:buNone/>
              <a:defRPr/>
            </a:pPr>
            <a:r>
              <a:rPr lang="en-US" altLang="en-US" sz="1200" dirty="0">
                <a:solidFill>
                  <a:schemeClr val="bg1"/>
                </a:solidFill>
              </a:rPr>
              <a:t>2025 Maryland Space Business Roundtable Education Grant Requests Presentations</a:t>
            </a:r>
          </a:p>
        </p:txBody>
      </p:sp>
      <p:pic>
        <p:nvPicPr>
          <p:cNvPr id="6" name="Picture 1">
            <a:extLst>
              <a:ext uri="{FF2B5EF4-FFF2-40B4-BE49-F238E27FC236}">
                <a16:creationId xmlns:a16="http://schemas.microsoft.com/office/drawing/2014/main" id="{03C1F9C7-1EBF-B00A-68A7-0CD08F5919CD}"/>
              </a:ext>
            </a:extLst>
          </p:cNvPr>
          <p:cNvPicPr>
            <a:picLocks noChangeAspect="1"/>
          </p:cNvPicPr>
          <p:nvPr userDrawn="1"/>
        </p:nvPicPr>
        <p:blipFill>
          <a:blip r:embed="rId2">
            <a:extLst>
              <a:ext uri="{28A0092B-C50C-407E-A947-70E740481C1C}">
                <a14:useLocalDpi xmlns:a14="http://schemas.microsoft.com/office/drawing/2010/main" val="0"/>
              </a:ext>
            </a:extLst>
          </a:blip>
          <a:srcRect r="76666" b="-2646"/>
          <a:stretch>
            <a:fillRect/>
          </a:stretch>
        </p:blipFill>
        <p:spPr bwMode="auto">
          <a:xfrm>
            <a:off x="0" y="6424614"/>
            <a:ext cx="637117"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9">
            <a:extLst>
              <a:ext uri="{FF2B5EF4-FFF2-40B4-BE49-F238E27FC236}">
                <a16:creationId xmlns:a16="http://schemas.microsoft.com/office/drawing/2014/main" id="{4A708B83-D17B-BECF-650E-52AB77697A5B}"/>
              </a:ext>
            </a:extLst>
          </p:cNvPr>
          <p:cNvSpPr>
            <a:spLocks noGrp="1" noChangeArrowheads="1"/>
          </p:cNvSpPr>
          <p:nvPr>
            <p:ph type="sldNum" sz="quarter" idx="10"/>
          </p:nvPr>
        </p:nvSpPr>
        <p:spPr>
          <a:xfrm>
            <a:off x="11176000" y="6543676"/>
            <a:ext cx="941917" cy="276225"/>
          </a:xfrm>
        </p:spPr>
        <p:txBody>
          <a:bodyPr/>
          <a:lstStyle>
            <a:lvl1pPr>
              <a:defRPr sz="1000">
                <a:solidFill>
                  <a:schemeClr val="bg1"/>
                </a:solidFill>
              </a:defRPr>
            </a:lvl1pPr>
          </a:lstStyle>
          <a:p>
            <a:pPr>
              <a:defRPr/>
            </a:pPr>
            <a:fld id="{829AE1C7-1EEC-3C4D-A2EB-FD31478427FB}" type="slidenum">
              <a:rPr lang="en-US" altLang="en-US"/>
              <a:pPr>
                <a:defRPr/>
              </a:pPr>
              <a:t>‹#›</a:t>
            </a:fld>
            <a:endParaRPr lang="en-US" altLang="en-US" dirty="0"/>
          </a:p>
        </p:txBody>
      </p:sp>
    </p:spTree>
    <p:extLst>
      <p:ext uri="{BB962C8B-B14F-4D97-AF65-F5344CB8AC3E}">
        <p14:creationId xmlns:p14="http://schemas.microsoft.com/office/powerpoint/2010/main" val="1045603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1AC9B6B-63D1-36EF-E9D0-47E8E203C54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1A6AA6F-EF3D-87BA-837D-A0FD7B6AAA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3628372-7B64-607E-FC51-0EE84EE8105E}"/>
              </a:ext>
            </a:extLst>
          </p:cNvPr>
          <p:cNvSpPr>
            <a:spLocks noGrp="1" noChangeArrowheads="1"/>
          </p:cNvSpPr>
          <p:nvPr>
            <p:ph type="sldNum" sz="quarter" idx="12"/>
          </p:nvPr>
        </p:nvSpPr>
        <p:spPr>
          <a:ln/>
        </p:spPr>
        <p:txBody>
          <a:bodyPr/>
          <a:lstStyle>
            <a:lvl1pPr>
              <a:defRPr/>
            </a:lvl1pPr>
          </a:lstStyle>
          <a:p>
            <a:pPr>
              <a:defRPr/>
            </a:pPr>
            <a:fld id="{C80D3660-B25F-3E40-9713-4201E5404248}" type="slidenum">
              <a:rPr lang="en-US" altLang="en-US"/>
              <a:pPr>
                <a:defRPr/>
              </a:pPr>
              <a:t>‹#›</a:t>
            </a:fld>
            <a:endParaRPr lang="en-US" altLang="en-US"/>
          </a:p>
        </p:txBody>
      </p:sp>
    </p:spTree>
    <p:extLst>
      <p:ext uri="{BB962C8B-B14F-4D97-AF65-F5344CB8AC3E}">
        <p14:creationId xmlns:p14="http://schemas.microsoft.com/office/powerpoint/2010/main" val="2797739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C811A80-57FB-3C24-049F-6DBF3E3C364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CAB9368-C264-16A1-BE0C-D7F10E19D6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057092E-A85D-7A66-FC5F-CBE93B058BF8}"/>
              </a:ext>
            </a:extLst>
          </p:cNvPr>
          <p:cNvSpPr>
            <a:spLocks noGrp="1" noChangeArrowheads="1"/>
          </p:cNvSpPr>
          <p:nvPr>
            <p:ph type="sldNum" sz="quarter" idx="12"/>
          </p:nvPr>
        </p:nvSpPr>
        <p:spPr>
          <a:ln/>
        </p:spPr>
        <p:txBody>
          <a:bodyPr/>
          <a:lstStyle>
            <a:lvl1pPr>
              <a:defRPr/>
            </a:lvl1pPr>
          </a:lstStyle>
          <a:p>
            <a:pPr>
              <a:defRPr/>
            </a:pPr>
            <a:fld id="{CED7EB1B-05A7-0743-97E6-89903CF8BD85}" type="slidenum">
              <a:rPr lang="en-US" altLang="en-US"/>
              <a:pPr>
                <a:defRPr/>
              </a:pPr>
              <a:t>‹#›</a:t>
            </a:fld>
            <a:endParaRPr lang="en-US" altLang="en-US"/>
          </a:p>
        </p:txBody>
      </p:sp>
    </p:spTree>
    <p:extLst>
      <p:ext uri="{BB962C8B-B14F-4D97-AF65-F5344CB8AC3E}">
        <p14:creationId xmlns:p14="http://schemas.microsoft.com/office/powerpoint/2010/main" val="419027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768103D-6768-F8ED-A9AB-1109837BFFF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A3EC8C9-1D2B-1029-8CAD-4C65A1A8A6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E3BC35A-B3C2-1073-D912-AF4250E924D6}"/>
              </a:ext>
            </a:extLst>
          </p:cNvPr>
          <p:cNvSpPr>
            <a:spLocks noGrp="1" noChangeArrowheads="1"/>
          </p:cNvSpPr>
          <p:nvPr>
            <p:ph type="sldNum" sz="quarter" idx="12"/>
          </p:nvPr>
        </p:nvSpPr>
        <p:spPr>
          <a:ln/>
        </p:spPr>
        <p:txBody>
          <a:bodyPr/>
          <a:lstStyle>
            <a:lvl1pPr>
              <a:defRPr/>
            </a:lvl1pPr>
          </a:lstStyle>
          <a:p>
            <a:pPr>
              <a:defRPr/>
            </a:pPr>
            <a:fld id="{68BB9B39-B085-6A40-A4FB-2D55A1A482B1}" type="slidenum">
              <a:rPr lang="en-US" altLang="en-US"/>
              <a:pPr>
                <a:defRPr/>
              </a:pPr>
              <a:t>‹#›</a:t>
            </a:fld>
            <a:endParaRPr lang="en-US" altLang="en-US"/>
          </a:p>
        </p:txBody>
      </p:sp>
    </p:spTree>
    <p:extLst>
      <p:ext uri="{BB962C8B-B14F-4D97-AF65-F5344CB8AC3E}">
        <p14:creationId xmlns:p14="http://schemas.microsoft.com/office/powerpoint/2010/main" val="2350955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F4E1D53-FC62-B689-6408-AE83D615329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175DE33-1883-4A35-6BC1-F78D8FCA6E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135FEFD-3885-2209-45BE-BFB0B744B4C6}"/>
              </a:ext>
            </a:extLst>
          </p:cNvPr>
          <p:cNvSpPr>
            <a:spLocks noGrp="1" noChangeArrowheads="1"/>
          </p:cNvSpPr>
          <p:nvPr>
            <p:ph type="sldNum" sz="quarter" idx="12"/>
          </p:nvPr>
        </p:nvSpPr>
        <p:spPr>
          <a:ln/>
        </p:spPr>
        <p:txBody>
          <a:bodyPr/>
          <a:lstStyle>
            <a:lvl1pPr>
              <a:defRPr/>
            </a:lvl1pPr>
          </a:lstStyle>
          <a:p>
            <a:pPr>
              <a:defRPr/>
            </a:pPr>
            <a:fld id="{214FE670-F54C-7B44-AB1B-F734B5DD3729}" type="slidenum">
              <a:rPr lang="en-US" altLang="en-US"/>
              <a:pPr>
                <a:defRPr/>
              </a:pPr>
              <a:t>‹#›</a:t>
            </a:fld>
            <a:endParaRPr lang="en-US" altLang="en-US"/>
          </a:p>
        </p:txBody>
      </p:sp>
    </p:spTree>
    <p:extLst>
      <p:ext uri="{BB962C8B-B14F-4D97-AF65-F5344CB8AC3E}">
        <p14:creationId xmlns:p14="http://schemas.microsoft.com/office/powerpoint/2010/main" val="430105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08C9252-293E-D1C2-0F67-675CB22B3B0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63B98D1-3FCE-BCB5-3480-7734343CC4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CE6E098-B140-CD06-7768-21E1E7881FFD}"/>
              </a:ext>
            </a:extLst>
          </p:cNvPr>
          <p:cNvSpPr>
            <a:spLocks noGrp="1" noChangeArrowheads="1"/>
          </p:cNvSpPr>
          <p:nvPr>
            <p:ph type="sldNum" sz="quarter" idx="12"/>
          </p:nvPr>
        </p:nvSpPr>
        <p:spPr>
          <a:ln/>
        </p:spPr>
        <p:txBody>
          <a:bodyPr/>
          <a:lstStyle>
            <a:lvl1pPr>
              <a:defRPr/>
            </a:lvl1pPr>
          </a:lstStyle>
          <a:p>
            <a:pPr>
              <a:defRPr/>
            </a:pPr>
            <a:fld id="{678CBCCD-3C25-524E-B0E2-A964EFF8F10D}" type="slidenum">
              <a:rPr lang="en-US" altLang="en-US"/>
              <a:pPr>
                <a:defRPr/>
              </a:pPr>
              <a:t>‹#›</a:t>
            </a:fld>
            <a:endParaRPr lang="en-US" altLang="en-US"/>
          </a:p>
        </p:txBody>
      </p:sp>
    </p:spTree>
    <p:extLst>
      <p:ext uri="{BB962C8B-B14F-4D97-AF65-F5344CB8AC3E}">
        <p14:creationId xmlns:p14="http://schemas.microsoft.com/office/powerpoint/2010/main" val="2267448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A0B97B5-9A3D-0BCD-78E6-A3A65F00DDB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0C0CC5E-808D-3A3D-47FD-EC6FFB1FBD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06871FB-A7BB-D603-C922-B9014E13D9F2}"/>
              </a:ext>
            </a:extLst>
          </p:cNvPr>
          <p:cNvSpPr>
            <a:spLocks noGrp="1" noChangeArrowheads="1"/>
          </p:cNvSpPr>
          <p:nvPr>
            <p:ph type="sldNum" sz="quarter" idx="12"/>
          </p:nvPr>
        </p:nvSpPr>
        <p:spPr>
          <a:ln/>
        </p:spPr>
        <p:txBody>
          <a:bodyPr/>
          <a:lstStyle>
            <a:lvl1pPr>
              <a:defRPr/>
            </a:lvl1pPr>
          </a:lstStyle>
          <a:p>
            <a:pPr>
              <a:defRPr/>
            </a:pPr>
            <a:fld id="{B9DD60C8-1B20-F742-BACB-49831B491200}" type="slidenum">
              <a:rPr lang="en-US" altLang="en-US"/>
              <a:pPr>
                <a:defRPr/>
              </a:pPr>
              <a:t>‹#›</a:t>
            </a:fld>
            <a:endParaRPr lang="en-US" altLang="en-US"/>
          </a:p>
        </p:txBody>
      </p:sp>
    </p:spTree>
    <p:extLst>
      <p:ext uri="{BB962C8B-B14F-4D97-AF65-F5344CB8AC3E}">
        <p14:creationId xmlns:p14="http://schemas.microsoft.com/office/powerpoint/2010/main" val="578694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F6B7F1-3B14-AE9E-7D5C-55FF907CE6C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A7D413-E429-93F7-6AD2-F76548C02C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A713A3D-8343-3B9E-A069-E6DA7D06A540}"/>
              </a:ext>
            </a:extLst>
          </p:cNvPr>
          <p:cNvSpPr>
            <a:spLocks noGrp="1" noChangeArrowheads="1"/>
          </p:cNvSpPr>
          <p:nvPr>
            <p:ph type="sldNum" sz="quarter" idx="12"/>
          </p:nvPr>
        </p:nvSpPr>
        <p:spPr>
          <a:ln/>
        </p:spPr>
        <p:txBody>
          <a:bodyPr/>
          <a:lstStyle>
            <a:lvl1pPr>
              <a:defRPr/>
            </a:lvl1pPr>
          </a:lstStyle>
          <a:p>
            <a:pPr>
              <a:defRPr/>
            </a:pPr>
            <a:fld id="{B44D9935-DE6F-514A-8EA3-142703477B0C}" type="slidenum">
              <a:rPr lang="en-US" altLang="en-US"/>
              <a:pPr>
                <a:defRPr/>
              </a:pPr>
              <a:t>‹#›</a:t>
            </a:fld>
            <a:endParaRPr lang="en-US" altLang="en-US"/>
          </a:p>
        </p:txBody>
      </p:sp>
    </p:spTree>
    <p:extLst>
      <p:ext uri="{BB962C8B-B14F-4D97-AF65-F5344CB8AC3E}">
        <p14:creationId xmlns:p14="http://schemas.microsoft.com/office/powerpoint/2010/main" val="461082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E4483F2-28D4-F7B2-189E-ED45EA827B7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C3D592D-7385-A2CB-102C-53A0A3CBEE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096091E-BD2C-9953-704D-1B07EE035A0D}"/>
              </a:ext>
            </a:extLst>
          </p:cNvPr>
          <p:cNvSpPr>
            <a:spLocks noGrp="1" noChangeArrowheads="1"/>
          </p:cNvSpPr>
          <p:nvPr>
            <p:ph type="sldNum" sz="quarter" idx="12"/>
          </p:nvPr>
        </p:nvSpPr>
        <p:spPr>
          <a:ln/>
        </p:spPr>
        <p:txBody>
          <a:bodyPr/>
          <a:lstStyle>
            <a:lvl1pPr>
              <a:defRPr/>
            </a:lvl1pPr>
          </a:lstStyle>
          <a:p>
            <a:pPr>
              <a:defRPr/>
            </a:pPr>
            <a:fld id="{8A666EE0-CC10-9443-9468-B100EEEFBB13}" type="slidenum">
              <a:rPr lang="en-US" altLang="en-US"/>
              <a:pPr>
                <a:defRPr/>
              </a:pPr>
              <a:t>‹#›</a:t>
            </a:fld>
            <a:endParaRPr lang="en-US" altLang="en-US"/>
          </a:p>
        </p:txBody>
      </p:sp>
    </p:spTree>
    <p:extLst>
      <p:ext uri="{BB962C8B-B14F-4D97-AF65-F5344CB8AC3E}">
        <p14:creationId xmlns:p14="http://schemas.microsoft.com/office/powerpoint/2010/main" val="829315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4BACA9-A6E2-F15C-E594-8EAFD8F5C6D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ADFE77F-8021-4834-C235-748F84077B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5C874CB-ACE3-F38E-B795-C938A9552351}"/>
              </a:ext>
            </a:extLst>
          </p:cNvPr>
          <p:cNvSpPr>
            <a:spLocks noGrp="1" noChangeArrowheads="1"/>
          </p:cNvSpPr>
          <p:nvPr>
            <p:ph type="sldNum" sz="quarter" idx="12"/>
          </p:nvPr>
        </p:nvSpPr>
        <p:spPr>
          <a:ln/>
        </p:spPr>
        <p:txBody>
          <a:bodyPr/>
          <a:lstStyle>
            <a:lvl1pPr>
              <a:defRPr/>
            </a:lvl1pPr>
          </a:lstStyle>
          <a:p>
            <a:pPr>
              <a:defRPr/>
            </a:pPr>
            <a:fld id="{9F515408-AB78-994B-A5DE-2C2D1CD20AB6}" type="slidenum">
              <a:rPr lang="en-US" altLang="en-US"/>
              <a:pPr>
                <a:defRPr/>
              </a:pPr>
              <a:t>‹#›</a:t>
            </a:fld>
            <a:endParaRPr lang="en-US" altLang="en-US"/>
          </a:p>
        </p:txBody>
      </p:sp>
    </p:spTree>
    <p:extLst>
      <p:ext uri="{BB962C8B-B14F-4D97-AF65-F5344CB8AC3E}">
        <p14:creationId xmlns:p14="http://schemas.microsoft.com/office/powerpoint/2010/main" val="1722607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7F6BCDA-8508-DE13-A50A-A2EF5D80CF4D}"/>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50CC3BE-BDFF-A67D-C49C-1BCF292545AC}"/>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09136A0-04AA-7E48-720C-D13A318A21B7}"/>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mn-ea"/>
                <a:cs typeface="+mn-cs"/>
              </a:defRPr>
            </a:lvl1pPr>
          </a:lstStyle>
          <a:p>
            <a:pPr>
              <a:defRPr/>
            </a:pPr>
            <a:endParaRPr lang="en-US"/>
          </a:p>
        </p:txBody>
      </p:sp>
      <p:sp>
        <p:nvSpPr>
          <p:cNvPr id="1029" name="Rectangle 5">
            <a:extLst>
              <a:ext uri="{FF2B5EF4-FFF2-40B4-BE49-F238E27FC236}">
                <a16:creationId xmlns:a16="http://schemas.microsoft.com/office/drawing/2014/main" id="{73735AC7-BAD7-5E60-81F5-D77ADAE155E6}"/>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1030" name="Rectangle 6">
            <a:extLst>
              <a:ext uri="{FF2B5EF4-FFF2-40B4-BE49-F238E27FC236}">
                <a16:creationId xmlns:a16="http://schemas.microsoft.com/office/drawing/2014/main" id="{AE294979-FC54-7F6A-CF33-B5531D54C0FF}"/>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Arial" panose="020B0604020202020204" pitchFamily="34" charset="0"/>
              </a:defRPr>
            </a:lvl1pPr>
          </a:lstStyle>
          <a:p>
            <a:pPr>
              <a:defRPr/>
            </a:pPr>
            <a:fld id="{766E6536-4246-A947-AB48-9FF619941A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05" r:id="rId1"/>
    <p:sldLayoutId id="214748381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mdspace.org/stem-education/#2024-grants"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D8D3B-3CAE-E037-A78D-ADC7D6BCF726}"/>
              </a:ext>
            </a:extLst>
          </p:cNvPr>
          <p:cNvSpPr>
            <a:spLocks noGrp="1"/>
          </p:cNvSpPr>
          <p:nvPr>
            <p:ph type="title"/>
          </p:nvPr>
        </p:nvSpPr>
        <p:spPr>
          <a:xfrm>
            <a:off x="609600" y="38099"/>
            <a:ext cx="10972800" cy="1143000"/>
          </a:xfrm>
        </p:spPr>
        <p:txBody>
          <a:bodyPr/>
          <a:lstStyle/>
          <a:p>
            <a:r>
              <a:rPr lang="en-US" dirty="0"/>
              <a:t>Instructions</a:t>
            </a:r>
          </a:p>
        </p:txBody>
      </p:sp>
      <p:sp>
        <p:nvSpPr>
          <p:cNvPr id="3" name="Content Placeholder 2">
            <a:extLst>
              <a:ext uri="{FF2B5EF4-FFF2-40B4-BE49-F238E27FC236}">
                <a16:creationId xmlns:a16="http://schemas.microsoft.com/office/drawing/2014/main" id="{74D3582B-C5DE-878B-F804-28E171C02E1C}"/>
              </a:ext>
            </a:extLst>
          </p:cNvPr>
          <p:cNvSpPr>
            <a:spLocks noGrp="1"/>
          </p:cNvSpPr>
          <p:nvPr>
            <p:ph idx="1"/>
          </p:nvPr>
        </p:nvSpPr>
        <p:spPr>
          <a:xfrm>
            <a:off x="609600" y="1166018"/>
            <a:ext cx="10972800" cy="5158582"/>
          </a:xfrm>
        </p:spPr>
        <p:txBody>
          <a:bodyPr/>
          <a:lstStyle/>
          <a:p>
            <a:pPr marL="0" indent="0">
              <a:buNone/>
            </a:pPr>
            <a:r>
              <a:rPr lang="en-US" sz="1200" b="1" dirty="0"/>
              <a:t>IMPORTANT NOTES: </a:t>
            </a:r>
          </a:p>
          <a:p>
            <a:pPr marL="228600" indent="-228600">
              <a:buFont typeface="+mj-lt"/>
              <a:buAutoNum type="arabicPeriod"/>
            </a:pPr>
            <a:r>
              <a:rPr lang="en-US" sz="1200" dirty="0"/>
              <a:t>Due to the high number of applicants and limited budget availability, MSBR reserves the right to select which teams will be invited to present and/or receive funding. All selected teams are expected to attend and present in person. Exceptions will be considered only in cases of documented hardship. Full event details, such as address and presentation times, will be provided to invited teams.</a:t>
            </a:r>
          </a:p>
          <a:p>
            <a:pPr marL="228600" indent="-228600">
              <a:buFont typeface="+mj-lt"/>
              <a:buAutoNum type="arabicPeriod"/>
            </a:pPr>
            <a:r>
              <a:rPr lang="en-US" sz="1200" dirty="0">
                <a:highlight>
                  <a:srgbClr val="FFFF00"/>
                </a:highlight>
              </a:rPr>
              <a:t>By presenting to the MSBR board, your organization gives consent to use your logo and any pictures you provide without identifiable persons. If your team is successful, MSBR may ask for permission to use pictures containing identifiable persons on your team when we present your award. Participation is optional and we will ask for release forms at that time. </a:t>
            </a:r>
          </a:p>
          <a:p>
            <a:pPr marL="0" indent="0">
              <a:buNone/>
            </a:pPr>
            <a:endParaRPr lang="en-US" sz="1200" dirty="0"/>
          </a:p>
          <a:p>
            <a:r>
              <a:rPr lang="en-US" sz="1200" dirty="0">
                <a:solidFill>
                  <a:srgbClr val="FF40FF"/>
                </a:solidFill>
              </a:rPr>
              <a:t>Pink text is use for instructions and must be deleted (or overwritten) in the final slide submission. </a:t>
            </a:r>
            <a:r>
              <a:rPr lang="en-US" sz="1200" dirty="0"/>
              <a:t>Delete this instruction slide with your final submission. </a:t>
            </a:r>
          </a:p>
          <a:p>
            <a:r>
              <a:rPr lang="en-US" sz="1200" dirty="0"/>
              <a:t>Please name this presentation file with your organization’s name or your robotics team name AND number.</a:t>
            </a:r>
          </a:p>
          <a:p>
            <a:r>
              <a:rPr lang="en-US" sz="1200" dirty="0"/>
              <a:t>Keep your number of slides low. Depending on how many groups apply, you might only have 5-8 minutes to present, including time for questions. </a:t>
            </a:r>
          </a:p>
          <a:p>
            <a:r>
              <a:rPr lang="en-US" sz="1200" dirty="0"/>
              <a:t>Team information (mission statement, logo, picture, and any social media accounts) are to be included in this slide deck (next 3 slides).</a:t>
            </a:r>
          </a:p>
          <a:p>
            <a:r>
              <a:rPr lang="en-US" sz="1200" dirty="0"/>
              <a:t>Your presentation to the MSBR will start on the title slide after the team information slides. </a:t>
            </a:r>
          </a:p>
          <a:p>
            <a:r>
              <a:rPr lang="en-US" sz="1200" dirty="0"/>
              <a:t>Do not change the order of the last four slides.</a:t>
            </a:r>
          </a:p>
          <a:p>
            <a:pPr lvl="1"/>
            <a:r>
              <a:rPr lang="en-US" sz="1200" dirty="0"/>
              <a:t>Demographics, Impact on Maryland, Need for Support, and Budget Information. These must all be presented in order as provided and stated. </a:t>
            </a:r>
          </a:p>
          <a:p>
            <a:pPr lvl="1"/>
            <a:r>
              <a:rPr lang="en-US" sz="1200" dirty="0"/>
              <a:t>On the budget slide, you can add/delete categories to fit your group, so the budget information makes sense with your organization’s work.</a:t>
            </a:r>
          </a:p>
          <a:p>
            <a:r>
              <a:rPr lang="en-US" sz="1200" dirty="0"/>
              <a:t>Hints:</a:t>
            </a:r>
          </a:p>
          <a:p>
            <a:pPr lvl="1"/>
            <a:r>
              <a:rPr lang="en-US" sz="1200" dirty="0"/>
              <a:t>Team demographics are important to MSBR.</a:t>
            </a:r>
          </a:p>
          <a:p>
            <a:pPr lvl="1"/>
            <a:r>
              <a:rPr lang="en-US" sz="1200" dirty="0"/>
              <a:t>Community engagement is important to MSBR. We like to hear about any STEM-related outreach activities you do, </a:t>
            </a:r>
            <a:r>
              <a:rPr lang="en-US" sz="1200" b="1" dirty="0"/>
              <a:t>specifically in Maryland</a:t>
            </a:r>
            <a:r>
              <a:rPr lang="en-US" sz="1200" dirty="0"/>
              <a:t>.</a:t>
            </a:r>
          </a:p>
          <a:p>
            <a:pPr lvl="1"/>
            <a:r>
              <a:rPr lang="en-US" sz="1200" dirty="0"/>
              <a:t>In addition to our assessment of your needs and your impact across your community, the MSBR will judge your “presentation,” which is defined as both what you tell us you do (achievements and accomplishments, realistic plans and ambitions, management of your organization, technical approaches) and how you present your material and yourselves in front of us.</a:t>
            </a:r>
          </a:p>
          <a:p>
            <a:pPr lvl="1"/>
            <a:r>
              <a:rPr lang="en-US" sz="1200" dirty="0"/>
              <a:t>MSBR is looking for maximum impact of our grants. “Impact” is a subjective measure of quantity and quality of how your organization promotes MSBR’s values.</a:t>
            </a:r>
            <a:endParaRPr lang="en-US" sz="1200" dirty="0">
              <a:highlight>
                <a:srgbClr val="FFFF00"/>
              </a:highlight>
            </a:endParaRPr>
          </a:p>
          <a:p>
            <a:endParaRPr lang="en-US" sz="1200" dirty="0"/>
          </a:p>
        </p:txBody>
      </p:sp>
      <p:sp>
        <p:nvSpPr>
          <p:cNvPr id="4" name="Slide Number Placeholder 3">
            <a:extLst>
              <a:ext uri="{FF2B5EF4-FFF2-40B4-BE49-F238E27FC236}">
                <a16:creationId xmlns:a16="http://schemas.microsoft.com/office/drawing/2014/main" id="{00480AAC-EFEB-60D6-0405-B25272E8B745}"/>
              </a:ext>
            </a:extLst>
          </p:cNvPr>
          <p:cNvSpPr>
            <a:spLocks noGrp="1"/>
          </p:cNvSpPr>
          <p:nvPr>
            <p:ph type="sldNum" sz="quarter" idx="10"/>
          </p:nvPr>
        </p:nvSpPr>
        <p:spPr/>
        <p:txBody>
          <a:bodyPr/>
          <a:lstStyle/>
          <a:p>
            <a:pPr fontAlgn="base">
              <a:spcBef>
                <a:spcPct val="0"/>
              </a:spcBef>
              <a:spcAft>
                <a:spcPct val="0"/>
              </a:spcAft>
              <a:defRPr/>
            </a:pPr>
            <a:fld id="{829AE1C7-1EEC-3C4D-A2EB-FD31478427FB}" type="slidenum">
              <a:rPr lang="en-US" altLang="en-US">
                <a:solidFill>
                  <a:srgbClr val="FFFFFF"/>
                </a:solidFill>
                <a:latin typeface="Arial" panose="020B0604020202020204" pitchFamily="34" charset="0"/>
                <a:ea typeface="ＭＳ Ｐゴシック" panose="020B0600070205080204" pitchFamily="34" charset="-128"/>
              </a:rPr>
              <a:pPr fontAlgn="base">
                <a:spcBef>
                  <a:spcPct val="0"/>
                </a:spcBef>
                <a:spcAft>
                  <a:spcPct val="0"/>
                </a:spcAft>
                <a:defRPr/>
              </a:pPr>
              <a:t>1</a:t>
            </a:fld>
            <a:endParaRPr lang="en-US" altLang="en-US" dirty="0">
              <a:solidFill>
                <a:srgbClr val="FFFFFF"/>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717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AAC7-2FB0-DA5E-5469-BC1716885F70}"/>
              </a:ext>
            </a:extLst>
          </p:cNvPr>
          <p:cNvSpPr>
            <a:spLocks noGrp="1"/>
          </p:cNvSpPr>
          <p:nvPr>
            <p:ph type="title"/>
          </p:nvPr>
        </p:nvSpPr>
        <p:spPr/>
        <p:txBody>
          <a:bodyPr/>
          <a:lstStyle/>
          <a:p>
            <a:r>
              <a:rPr lang="en-US" dirty="0"/>
              <a:t>Program or team mission statement and social media</a:t>
            </a:r>
          </a:p>
        </p:txBody>
      </p:sp>
      <p:sp>
        <p:nvSpPr>
          <p:cNvPr id="5" name="Content Placeholder 4">
            <a:extLst>
              <a:ext uri="{FF2B5EF4-FFF2-40B4-BE49-F238E27FC236}">
                <a16:creationId xmlns:a16="http://schemas.microsoft.com/office/drawing/2014/main" id="{E9A4EEB8-4EA9-E50A-7530-0FBA089DF933}"/>
              </a:ext>
            </a:extLst>
          </p:cNvPr>
          <p:cNvSpPr>
            <a:spLocks noGrp="1"/>
          </p:cNvSpPr>
          <p:nvPr>
            <p:ph sz="half" idx="1"/>
          </p:nvPr>
        </p:nvSpPr>
        <p:spPr/>
        <p:txBody>
          <a:bodyPr/>
          <a:lstStyle/>
          <a:p>
            <a:pPr marL="0" indent="0">
              <a:buNone/>
            </a:pPr>
            <a:r>
              <a:rPr lang="en-US" b="1" dirty="0">
                <a:solidFill>
                  <a:srgbClr val="FF40FF"/>
                </a:solidFill>
              </a:rPr>
              <a:t>Short Team/Program Description: </a:t>
            </a:r>
            <a:r>
              <a:rPr lang="en-US" dirty="0">
                <a:solidFill>
                  <a:srgbClr val="FF40FF"/>
                </a:solidFill>
              </a:rPr>
              <a:t>Please provide a brief description of your team or program. It can be an overview, mission statement, etc., of approximately 50 words. For examples, visit </a:t>
            </a:r>
            <a:r>
              <a:rPr lang="en-US" dirty="0">
                <a:solidFill>
                  <a:srgbClr val="FF40FF"/>
                </a:solidFill>
                <a:hlinkClick r:id="rId2">
                  <a:extLst>
                    <a:ext uri="{A12FA001-AC4F-418D-AE19-62706E023703}">
                      <ahyp:hlinkClr xmlns:ahyp="http://schemas.microsoft.com/office/drawing/2018/hyperlinkcolor" val="tx"/>
                    </a:ext>
                  </a:extLst>
                </a:hlinkClick>
              </a:rPr>
              <a:t>https://mdspace.org/stem-education/#2024-grants</a:t>
            </a:r>
            <a:r>
              <a:rPr lang="en-US" dirty="0">
                <a:solidFill>
                  <a:srgbClr val="FF40FF"/>
                </a:solidFill>
              </a:rPr>
              <a:t>.</a:t>
            </a:r>
          </a:p>
        </p:txBody>
      </p:sp>
      <p:sp>
        <p:nvSpPr>
          <p:cNvPr id="6" name="Content Placeholder 5">
            <a:extLst>
              <a:ext uri="{FF2B5EF4-FFF2-40B4-BE49-F238E27FC236}">
                <a16:creationId xmlns:a16="http://schemas.microsoft.com/office/drawing/2014/main" id="{F783BE5E-3675-4E91-0219-7FBFA3EDDE1F}"/>
              </a:ext>
            </a:extLst>
          </p:cNvPr>
          <p:cNvSpPr>
            <a:spLocks noGrp="1"/>
          </p:cNvSpPr>
          <p:nvPr>
            <p:ph sz="half" idx="2"/>
          </p:nvPr>
        </p:nvSpPr>
        <p:spPr/>
        <p:txBody>
          <a:bodyPr/>
          <a:lstStyle/>
          <a:p>
            <a:pPr marL="0" indent="0">
              <a:buNone/>
            </a:pPr>
            <a:r>
              <a:rPr lang="en-US" b="1" dirty="0">
                <a:solidFill>
                  <a:srgbClr val="FF40FF"/>
                </a:solidFill>
              </a:rPr>
              <a:t>Social Media Links: </a:t>
            </a:r>
            <a:r>
              <a:rPr lang="en-US" dirty="0">
                <a:solidFill>
                  <a:srgbClr val="FF40FF"/>
                </a:solidFill>
              </a:rPr>
              <a:t>Where applicable, provide link(s) to any official social media accounts associated with your team/project, school, or project (e.g., website, Facebook, YouTube, etc.).</a:t>
            </a:r>
          </a:p>
        </p:txBody>
      </p:sp>
      <p:sp>
        <p:nvSpPr>
          <p:cNvPr id="4" name="Slide Number Placeholder 3">
            <a:extLst>
              <a:ext uri="{FF2B5EF4-FFF2-40B4-BE49-F238E27FC236}">
                <a16:creationId xmlns:a16="http://schemas.microsoft.com/office/drawing/2014/main" id="{C1C260F0-9439-F4A9-97FC-E02F66D57563}"/>
              </a:ext>
            </a:extLst>
          </p:cNvPr>
          <p:cNvSpPr>
            <a:spLocks noGrp="1"/>
          </p:cNvSpPr>
          <p:nvPr>
            <p:ph type="sldNum" sz="quarter" idx="12"/>
          </p:nvPr>
        </p:nvSpPr>
        <p:spPr/>
        <p:txBody>
          <a:bodyPr/>
          <a:lstStyle/>
          <a:p>
            <a:pPr>
              <a:defRPr/>
            </a:pPr>
            <a:fld id="{829AE1C7-1EEC-3C4D-A2EB-FD31478427FB}" type="slidenum">
              <a:rPr lang="en-US" altLang="en-US" smtClean="0"/>
              <a:pPr>
                <a:defRPr/>
              </a:pPr>
              <a:t>2</a:t>
            </a:fld>
            <a:endParaRPr lang="en-US" altLang="en-US" dirty="0"/>
          </a:p>
        </p:txBody>
      </p:sp>
    </p:spTree>
    <p:extLst>
      <p:ext uri="{BB962C8B-B14F-4D97-AF65-F5344CB8AC3E}">
        <p14:creationId xmlns:p14="http://schemas.microsoft.com/office/powerpoint/2010/main" val="1187235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29C44-72D3-5F9C-66C0-8FB8A4268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1C814-4B02-6094-A1FB-BAEA91C5F75A}"/>
              </a:ext>
            </a:extLst>
          </p:cNvPr>
          <p:cNvSpPr>
            <a:spLocks noGrp="1"/>
          </p:cNvSpPr>
          <p:nvPr>
            <p:ph type="title"/>
          </p:nvPr>
        </p:nvSpPr>
        <p:spPr/>
        <p:txBody>
          <a:bodyPr/>
          <a:lstStyle/>
          <a:p>
            <a:r>
              <a:rPr lang="en-US" dirty="0"/>
              <a:t>Program or team mission logo and picture</a:t>
            </a:r>
          </a:p>
        </p:txBody>
      </p:sp>
      <p:sp>
        <p:nvSpPr>
          <p:cNvPr id="5" name="Content Placeholder 4">
            <a:extLst>
              <a:ext uri="{FF2B5EF4-FFF2-40B4-BE49-F238E27FC236}">
                <a16:creationId xmlns:a16="http://schemas.microsoft.com/office/drawing/2014/main" id="{A3B1B579-FE8D-A82B-3EE9-FD4F3429EC69}"/>
              </a:ext>
            </a:extLst>
          </p:cNvPr>
          <p:cNvSpPr>
            <a:spLocks noGrp="1"/>
          </p:cNvSpPr>
          <p:nvPr>
            <p:ph sz="half" idx="1"/>
          </p:nvPr>
        </p:nvSpPr>
        <p:spPr/>
        <p:txBody>
          <a:bodyPr/>
          <a:lstStyle/>
          <a:p>
            <a:pPr marL="0" indent="0">
              <a:buNone/>
            </a:pPr>
            <a:r>
              <a:rPr lang="en-US" b="1" dirty="0">
                <a:solidFill>
                  <a:srgbClr val="FF40FF"/>
                </a:solidFill>
              </a:rPr>
              <a:t>Program, Team, or School Logo File</a:t>
            </a:r>
            <a:r>
              <a:rPr lang="en-US" dirty="0">
                <a:solidFill>
                  <a:srgbClr val="FF40FF"/>
                </a:solidFill>
              </a:rPr>
              <a:t>: If one exists, please submit an actual image file of your logo (not a screenshot or embedded image). A PNG, JPG, or vector file (SVG, EPS, or AI) is preferred.</a:t>
            </a:r>
          </a:p>
        </p:txBody>
      </p:sp>
      <p:sp>
        <p:nvSpPr>
          <p:cNvPr id="6" name="Content Placeholder 5">
            <a:extLst>
              <a:ext uri="{FF2B5EF4-FFF2-40B4-BE49-F238E27FC236}">
                <a16:creationId xmlns:a16="http://schemas.microsoft.com/office/drawing/2014/main" id="{5435D330-1926-418C-446A-B03CF02D5AF7}"/>
              </a:ext>
            </a:extLst>
          </p:cNvPr>
          <p:cNvSpPr>
            <a:spLocks noGrp="1"/>
          </p:cNvSpPr>
          <p:nvPr>
            <p:ph sz="half" idx="2"/>
          </p:nvPr>
        </p:nvSpPr>
        <p:spPr/>
        <p:txBody>
          <a:bodyPr/>
          <a:lstStyle/>
          <a:p>
            <a:pPr marL="0" indent="0">
              <a:buNone/>
            </a:pPr>
            <a:r>
              <a:rPr lang="en-US" b="1" dirty="0">
                <a:solidFill>
                  <a:srgbClr val="FF40FF"/>
                </a:solidFill>
              </a:rPr>
              <a:t>High-Resolution Photo</a:t>
            </a:r>
            <a:r>
              <a:rPr lang="en-US" dirty="0">
                <a:solidFill>
                  <a:srgbClr val="FF40FF"/>
                </a:solidFill>
              </a:rPr>
              <a:t>: A clear, high-quality photo of your team/project. This image may be used in promotional materials and should be suitable for print and web. You can provide a photo of your project if you wish not to include students in the image.</a:t>
            </a:r>
          </a:p>
        </p:txBody>
      </p:sp>
      <p:sp>
        <p:nvSpPr>
          <p:cNvPr id="4" name="Slide Number Placeholder 3">
            <a:extLst>
              <a:ext uri="{FF2B5EF4-FFF2-40B4-BE49-F238E27FC236}">
                <a16:creationId xmlns:a16="http://schemas.microsoft.com/office/drawing/2014/main" id="{0D913609-1B37-5F65-3843-75AFC413155B}"/>
              </a:ext>
            </a:extLst>
          </p:cNvPr>
          <p:cNvSpPr>
            <a:spLocks noGrp="1"/>
          </p:cNvSpPr>
          <p:nvPr>
            <p:ph type="sldNum" sz="quarter" idx="12"/>
          </p:nvPr>
        </p:nvSpPr>
        <p:spPr/>
        <p:txBody>
          <a:bodyPr/>
          <a:lstStyle/>
          <a:p>
            <a:pPr>
              <a:defRPr/>
            </a:pPr>
            <a:fld id="{829AE1C7-1EEC-3C4D-A2EB-FD31478427FB}" type="slidenum">
              <a:rPr lang="en-US" altLang="en-US" smtClean="0"/>
              <a:pPr>
                <a:defRPr/>
              </a:pPr>
              <a:t>3</a:t>
            </a:fld>
            <a:endParaRPr lang="en-US" altLang="en-US" dirty="0"/>
          </a:p>
        </p:txBody>
      </p:sp>
    </p:spTree>
    <p:extLst>
      <p:ext uri="{BB962C8B-B14F-4D97-AF65-F5344CB8AC3E}">
        <p14:creationId xmlns:p14="http://schemas.microsoft.com/office/powerpoint/2010/main" val="301149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C8458B2A-C637-3590-373F-1E7A0DE3AED6}"/>
              </a:ext>
            </a:extLst>
          </p:cNvPr>
          <p:cNvSpPr>
            <a:spLocks noGrp="1" noChangeArrowheads="1"/>
          </p:cNvSpPr>
          <p:nvPr>
            <p:ph type="body" idx="1"/>
          </p:nvPr>
        </p:nvSpPr>
        <p:spPr>
          <a:xfrm>
            <a:off x="1981200" y="3551238"/>
            <a:ext cx="8229600" cy="2544762"/>
          </a:xfrm>
        </p:spPr>
        <p:txBody>
          <a:bodyPr/>
          <a:lstStyle/>
          <a:p>
            <a:pPr algn="ctr" eaLnBrk="1" hangingPunct="1">
              <a:buFontTx/>
              <a:buNone/>
            </a:pPr>
            <a:r>
              <a:rPr lang="en-US" altLang="en-US" dirty="0">
                <a:ea typeface="ＭＳ Ｐゴシック" panose="020B0600070205080204" pitchFamily="34" charset="-128"/>
              </a:rPr>
              <a:t>November 13, 2025</a:t>
            </a:r>
          </a:p>
          <a:p>
            <a:pPr algn="ctr" eaLnBrk="1" hangingPunct="1">
              <a:buFontTx/>
              <a:buNone/>
            </a:pPr>
            <a:r>
              <a:rPr lang="en-US" altLang="en-US" dirty="0">
                <a:ea typeface="ＭＳ Ｐゴシック" panose="020B0600070205080204" pitchFamily="34" charset="-128"/>
              </a:rPr>
              <a:t>Your Presenter Name(s)</a:t>
            </a:r>
          </a:p>
          <a:p>
            <a:pPr algn="ctr" eaLnBrk="1" hangingPunct="1">
              <a:buFontTx/>
              <a:buNone/>
            </a:pPr>
            <a:endParaRPr lang="en-US" altLang="en-US" dirty="0">
              <a:solidFill>
                <a:srgbClr val="3366CC"/>
              </a:solidFill>
              <a:ea typeface="ＭＳ Ｐゴシック" panose="020B0600070205080204" pitchFamily="34" charset="-128"/>
            </a:endParaRPr>
          </a:p>
        </p:txBody>
      </p:sp>
      <p:sp>
        <p:nvSpPr>
          <p:cNvPr id="4099" name="Rectangle 11">
            <a:extLst>
              <a:ext uri="{FF2B5EF4-FFF2-40B4-BE49-F238E27FC236}">
                <a16:creationId xmlns:a16="http://schemas.microsoft.com/office/drawing/2014/main" id="{C72C887A-BE3A-643B-89E6-80A857F7FFAA}"/>
              </a:ext>
            </a:extLst>
          </p:cNvPr>
          <p:cNvSpPr>
            <a:spLocks noGrp="1" noChangeArrowheads="1"/>
          </p:cNvSpPr>
          <p:nvPr>
            <p:ph type="title"/>
          </p:nvPr>
        </p:nvSpPr>
        <p:spPr>
          <a:xfrm>
            <a:off x="1981200" y="2057400"/>
            <a:ext cx="8229600" cy="1143000"/>
          </a:xfrm>
        </p:spPr>
        <p:txBody>
          <a:bodyPr/>
          <a:lstStyle/>
          <a:p>
            <a:pPr eaLnBrk="1" hangingPunct="1"/>
            <a:r>
              <a:rPr lang="en-US" altLang="en-US" sz="4000" b="1">
                <a:solidFill>
                  <a:srgbClr val="C00000"/>
                </a:solidFill>
                <a:ea typeface="ＭＳ Ｐゴシック" panose="020B0600070205080204" pitchFamily="34" charset="-128"/>
              </a:rPr>
              <a:t>Your Organization/Team Name</a:t>
            </a:r>
          </a:p>
        </p:txBody>
      </p:sp>
      <p:pic>
        <p:nvPicPr>
          <p:cNvPr id="4100" name="Picture 1">
            <a:extLst>
              <a:ext uri="{FF2B5EF4-FFF2-40B4-BE49-F238E27FC236}">
                <a16:creationId xmlns:a16="http://schemas.microsoft.com/office/drawing/2014/main" id="{247ECB9D-EA20-A6BD-CE7B-355AD721B4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5401"/>
            <a:ext cx="9144000"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Slide Number Placeholder 1">
            <a:extLst>
              <a:ext uri="{FF2B5EF4-FFF2-40B4-BE49-F238E27FC236}">
                <a16:creationId xmlns:a16="http://schemas.microsoft.com/office/drawing/2014/main" id="{E15A7B56-F673-07A8-4B0D-1A736E7E58E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D5C31CB-EAB4-AD48-B3A2-64AFA5D27DEF}" type="slidenum">
              <a:rPr lang="en-US" altLang="en-US" sz="1000">
                <a:solidFill>
                  <a:schemeClr val="bg1"/>
                </a:solidFill>
              </a:rPr>
              <a:pPr>
                <a:spcBef>
                  <a:spcPct val="0"/>
                </a:spcBef>
                <a:buFontTx/>
                <a:buNone/>
              </a:pPr>
              <a:t>4</a:t>
            </a:fld>
            <a:endParaRPr lang="en-US" altLang="en-US" sz="1000">
              <a:solidFill>
                <a:schemeClr val="bg1"/>
              </a:solidFill>
            </a:endParaRPr>
          </a:p>
        </p:txBody>
      </p:sp>
      <p:sp>
        <p:nvSpPr>
          <p:cNvPr id="3" name="TextBox 2">
            <a:extLst>
              <a:ext uri="{FF2B5EF4-FFF2-40B4-BE49-F238E27FC236}">
                <a16:creationId xmlns:a16="http://schemas.microsoft.com/office/drawing/2014/main" id="{C76DA5E8-CEF5-4F47-5F58-BED2B68121A4}"/>
              </a:ext>
            </a:extLst>
          </p:cNvPr>
          <p:cNvSpPr txBox="1"/>
          <p:nvPr/>
        </p:nvSpPr>
        <p:spPr>
          <a:xfrm>
            <a:off x="457200" y="5029200"/>
            <a:ext cx="10287000" cy="646331"/>
          </a:xfrm>
          <a:prstGeom prst="rect">
            <a:avLst/>
          </a:prstGeom>
          <a:noFill/>
        </p:spPr>
        <p:txBody>
          <a:bodyPr wrap="square">
            <a:spAutoFit/>
          </a:bodyPr>
          <a:lstStyle/>
          <a:p>
            <a:pPr marL="285750" indent="-285750">
              <a:buFont typeface="Arial" panose="020B0604020202020204" pitchFamily="34" charset="0"/>
              <a:buChar char="•"/>
            </a:pPr>
            <a:r>
              <a:rPr lang="en-US" dirty="0">
                <a:solidFill>
                  <a:srgbClr val="FF40FF"/>
                </a:solidFill>
              </a:rPr>
              <a:t>This is the first slide you will present to the MSBR. The preceding slides are for MSBR’s informational purposes.  </a:t>
            </a:r>
            <a:endParaRPr lang="en-US" sz="1800" dirty="0">
              <a:solidFill>
                <a:srgbClr val="FF40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A14974E-FB43-1A42-E1A7-2A9193D9FA67}"/>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Overview of Program: Objectives, Sponsorship Approach and Supporting Organizations</a:t>
            </a:r>
          </a:p>
        </p:txBody>
      </p:sp>
      <p:sp>
        <p:nvSpPr>
          <p:cNvPr id="6147" name="Rectangle 3">
            <a:extLst>
              <a:ext uri="{FF2B5EF4-FFF2-40B4-BE49-F238E27FC236}">
                <a16:creationId xmlns:a16="http://schemas.microsoft.com/office/drawing/2014/main" id="{9D4F3073-E94E-8A97-E30E-4099F9A9F7B4}"/>
              </a:ext>
            </a:extLst>
          </p:cNvPr>
          <p:cNvSpPr>
            <a:spLocks noGrp="1" noChangeArrowheads="1"/>
          </p:cNvSpPr>
          <p:nvPr>
            <p:ph idx="1"/>
          </p:nvPr>
        </p:nvSpPr>
        <p:spPr/>
        <p:txBody>
          <a:bodyPr/>
          <a:lstStyle/>
          <a:p>
            <a:pPr eaLnBrk="1" hangingPunct="1"/>
            <a:r>
              <a:rPr lang="en-US" altLang="en-US" sz="2000" dirty="0">
                <a:ea typeface="ＭＳ Ｐゴシック" panose="020B0600070205080204" pitchFamily="34" charset="-128"/>
              </a:rPr>
              <a:t>Program Summary</a:t>
            </a:r>
          </a:p>
          <a:p>
            <a:pPr eaLnBrk="1" hangingPunct="1"/>
            <a:r>
              <a:rPr lang="en-US" altLang="en-US" sz="2000" dirty="0">
                <a:ea typeface="ＭＳ Ｐゴシック" panose="020B0600070205080204" pitchFamily="34" charset="-128"/>
              </a:rPr>
              <a:t>Mission</a:t>
            </a:r>
          </a:p>
          <a:p>
            <a:pPr eaLnBrk="1" hangingPunct="1"/>
            <a:r>
              <a:rPr lang="en-US" altLang="en-US" sz="2000" dirty="0">
                <a:ea typeface="ＭＳ Ｐゴシック" panose="020B0600070205080204" pitchFamily="34" charset="-128"/>
              </a:rPr>
              <a:t>Goals </a:t>
            </a:r>
          </a:p>
          <a:p>
            <a:pPr lvl="1" eaLnBrk="1" hangingPunct="1"/>
            <a:r>
              <a:rPr lang="en-US" altLang="en-US" sz="1600" dirty="0">
                <a:ea typeface="ＭＳ Ｐゴシック" panose="020B0600070205080204" pitchFamily="34" charset="-128"/>
              </a:rPr>
              <a:t>What will you accomplish this year?</a:t>
            </a:r>
          </a:p>
          <a:p>
            <a:pPr eaLnBrk="1" hangingPunct="1"/>
            <a:r>
              <a:rPr lang="en-US" altLang="en-US" sz="2000" dirty="0">
                <a:ea typeface="ＭＳ Ｐゴシック" panose="020B0600070205080204" pitchFamily="34" charset="-128"/>
              </a:rPr>
              <a:t>Describe your STEM community outreach efforts (focus on your Maryland outreach specifically)</a:t>
            </a:r>
          </a:p>
          <a:p>
            <a:pPr eaLnBrk="1" hangingPunct="1"/>
            <a:r>
              <a:rPr lang="en-US" altLang="en-US" sz="2000" dirty="0">
                <a:ea typeface="ＭＳ Ｐゴシック" panose="020B0600070205080204" pitchFamily="34" charset="-128"/>
              </a:rPr>
              <a:t>Why come to the MSBR?</a:t>
            </a:r>
          </a:p>
          <a:p>
            <a:pPr lvl="1" eaLnBrk="1" hangingPunct="1"/>
            <a:r>
              <a:rPr lang="en-US" altLang="en-US" sz="1600" dirty="0">
                <a:ea typeface="ＭＳ Ｐゴシック" panose="020B0600070205080204" pitchFamily="34" charset="-128"/>
              </a:rPr>
              <a:t>How does your program relate to the MSBR’s mission?</a:t>
            </a:r>
          </a:p>
          <a:p>
            <a:pPr lvl="1" eaLnBrk="1" hangingPunct="1"/>
            <a:r>
              <a:rPr lang="en-US" altLang="en-US" sz="1600" dirty="0">
                <a:ea typeface="ＭＳ Ｐゴシック" panose="020B0600070205080204" pitchFamily="34" charset="-128"/>
              </a:rPr>
              <a:t>How would you like the MSBR to support your organization (e.g. financially, supplies, volunteers, etc.)?</a:t>
            </a:r>
          </a:p>
          <a:p>
            <a:pPr eaLnBrk="1" hangingPunct="1"/>
            <a:r>
              <a:rPr lang="en-US" altLang="en-US" sz="2000" dirty="0">
                <a:ea typeface="ＭＳ Ｐゴシック" panose="020B0600070205080204" pitchFamily="34" charset="-128"/>
              </a:rPr>
              <a:t>What other organizations support you and how (e.g. financially, supplies, volunteers, etc.)?</a:t>
            </a:r>
          </a:p>
        </p:txBody>
      </p:sp>
      <p:sp>
        <p:nvSpPr>
          <p:cNvPr id="6148" name="Slide Number Placeholder 1">
            <a:extLst>
              <a:ext uri="{FF2B5EF4-FFF2-40B4-BE49-F238E27FC236}">
                <a16:creationId xmlns:a16="http://schemas.microsoft.com/office/drawing/2014/main" id="{0A2052D3-67CC-CCB4-5862-244F62802F3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88CF606-D48A-B24B-9C30-5721EADE631D}" type="slidenum">
              <a:rPr lang="en-US" altLang="en-US" sz="1000">
                <a:solidFill>
                  <a:schemeClr val="bg1"/>
                </a:solidFill>
              </a:rPr>
              <a:pPr>
                <a:spcBef>
                  <a:spcPct val="0"/>
                </a:spcBef>
                <a:buFontTx/>
                <a:buNone/>
              </a:pPr>
              <a:t>5</a:t>
            </a:fld>
            <a:endParaRPr lang="en-US" altLang="en-US" sz="1000">
              <a:solidFill>
                <a:schemeClr val="bg1"/>
              </a:solidFill>
            </a:endParaRPr>
          </a:p>
        </p:txBody>
      </p:sp>
      <p:sp>
        <p:nvSpPr>
          <p:cNvPr id="2" name="TextBox 1">
            <a:extLst>
              <a:ext uri="{FF2B5EF4-FFF2-40B4-BE49-F238E27FC236}">
                <a16:creationId xmlns:a16="http://schemas.microsoft.com/office/drawing/2014/main" id="{A5433155-B4EB-009A-3FFE-9BE84ED76A97}"/>
              </a:ext>
            </a:extLst>
          </p:cNvPr>
          <p:cNvSpPr txBox="1"/>
          <p:nvPr/>
        </p:nvSpPr>
        <p:spPr>
          <a:xfrm>
            <a:off x="6412089" y="1120676"/>
            <a:ext cx="4800600" cy="1200329"/>
          </a:xfrm>
          <a:prstGeom prst="rect">
            <a:avLst/>
          </a:prstGeom>
          <a:noFill/>
          <a:ln>
            <a:noFill/>
          </a:ln>
        </p:spPr>
        <p:txBody>
          <a:bodyPr wrap="square" rtlCol="0">
            <a:spAutoFit/>
          </a:bodyPr>
          <a:lstStyle/>
          <a:p>
            <a:pPr algn="ctr" eaLnBrk="0" fontAlgn="base" hangingPunct="0">
              <a:spcBef>
                <a:spcPct val="0"/>
              </a:spcBef>
              <a:spcAft>
                <a:spcPct val="0"/>
              </a:spcAft>
            </a:pPr>
            <a:r>
              <a:rPr lang="en-US" sz="2400" dirty="0">
                <a:ln w="0"/>
                <a:solidFill>
                  <a:srgbClr val="FF40FF"/>
                </a:solidFill>
                <a:effectLst>
                  <a:outerShdw blurRad="38100" dist="19050" dir="2700000" algn="tl" rotWithShape="0">
                    <a:srgbClr val="000000">
                      <a:alpha val="40000"/>
                    </a:srgbClr>
                  </a:outerShdw>
                </a:effectLst>
              </a:rPr>
              <a:t>You may customize this chart and add up to 3 more charts for any team pictures.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FF2052A-F75C-7BFC-C505-59FA937A4560}"/>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Overview of Program Demographics</a:t>
            </a:r>
          </a:p>
        </p:txBody>
      </p:sp>
      <p:sp>
        <p:nvSpPr>
          <p:cNvPr id="5154" name="Slide Number Placeholder 3">
            <a:extLst>
              <a:ext uri="{FF2B5EF4-FFF2-40B4-BE49-F238E27FC236}">
                <a16:creationId xmlns:a16="http://schemas.microsoft.com/office/drawing/2014/main" id="{F9AED83C-DD17-A107-9CB6-5C209ACCBCC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55013B8-374C-B842-8FE1-9AF9BFD7688A}" type="slidenum">
              <a:rPr lang="en-US" altLang="en-US" sz="1000">
                <a:solidFill>
                  <a:schemeClr val="bg1"/>
                </a:solidFill>
              </a:rPr>
              <a:pPr>
                <a:spcBef>
                  <a:spcPct val="0"/>
                </a:spcBef>
                <a:buFontTx/>
                <a:buNone/>
              </a:pPr>
              <a:t>6</a:t>
            </a:fld>
            <a:endParaRPr lang="en-US" altLang="en-US" sz="1000">
              <a:solidFill>
                <a:schemeClr val="bg1"/>
              </a:solidFill>
            </a:endParaRPr>
          </a:p>
        </p:txBody>
      </p:sp>
      <p:graphicFrame>
        <p:nvGraphicFramePr>
          <p:cNvPr id="3" name="Table 2">
            <a:extLst>
              <a:ext uri="{FF2B5EF4-FFF2-40B4-BE49-F238E27FC236}">
                <a16:creationId xmlns:a16="http://schemas.microsoft.com/office/drawing/2014/main" id="{E91FD72A-1A66-AA6F-0912-987BA5C73D9B}"/>
              </a:ext>
            </a:extLst>
          </p:cNvPr>
          <p:cNvGraphicFramePr>
            <a:graphicFrameLocks noGrp="1"/>
          </p:cNvGraphicFramePr>
          <p:nvPr>
            <p:extLst>
              <p:ext uri="{D42A27DB-BD31-4B8C-83A1-F6EECF244321}">
                <p14:modId xmlns:p14="http://schemas.microsoft.com/office/powerpoint/2010/main" val="2747940036"/>
              </p:ext>
            </p:extLst>
          </p:nvPr>
        </p:nvGraphicFramePr>
        <p:xfrm>
          <a:off x="457200" y="1143000"/>
          <a:ext cx="10972800" cy="5095938"/>
        </p:xfrm>
        <a:graphic>
          <a:graphicData uri="http://schemas.openxmlformats.org/drawingml/2006/table">
            <a:tbl>
              <a:tblPr firstRow="1" bandRow="1">
                <a:tableStyleId>{793D81CF-94F2-401A-BA57-92F5A7B2D0C5}</a:tableStyleId>
              </a:tblPr>
              <a:tblGrid>
                <a:gridCol w="5758948">
                  <a:extLst>
                    <a:ext uri="{9D8B030D-6E8A-4147-A177-3AD203B41FA5}">
                      <a16:colId xmlns:a16="http://schemas.microsoft.com/office/drawing/2014/main" val="20000"/>
                    </a:ext>
                  </a:extLst>
                </a:gridCol>
                <a:gridCol w="2606926">
                  <a:extLst>
                    <a:ext uri="{9D8B030D-6E8A-4147-A177-3AD203B41FA5}">
                      <a16:colId xmlns:a16="http://schemas.microsoft.com/office/drawing/2014/main" val="20001"/>
                    </a:ext>
                  </a:extLst>
                </a:gridCol>
                <a:gridCol w="2606926">
                  <a:extLst>
                    <a:ext uri="{9D8B030D-6E8A-4147-A177-3AD203B41FA5}">
                      <a16:colId xmlns:a16="http://schemas.microsoft.com/office/drawing/2014/main" val="3671916285"/>
                    </a:ext>
                  </a:extLst>
                </a:gridCol>
              </a:tblGrid>
              <a:tr h="522691">
                <a:tc>
                  <a:txBody>
                    <a:bodyPr/>
                    <a:lstStyle/>
                    <a:p>
                      <a:pPr algn="ctr"/>
                      <a:r>
                        <a:rPr lang="en-US" sz="1800" dirty="0">
                          <a:solidFill>
                            <a:schemeClr val="bg1"/>
                          </a:solidFill>
                        </a:rPr>
                        <a:t>Demographic Metrics</a:t>
                      </a:r>
                    </a:p>
                  </a:txBody>
                  <a:tcPr marT="45725" marB="45725">
                    <a:lnR w="12700" cap="flat" cmpd="sng" algn="ctr">
                      <a:solidFill>
                        <a:schemeClr val="bg1"/>
                      </a:solidFill>
                      <a:prstDash val="solid"/>
                      <a:round/>
                      <a:headEnd type="none" w="med" len="med"/>
                      <a:tailEnd type="none" w="med" len="med"/>
                    </a:lnR>
                  </a:tcPr>
                </a:tc>
                <a:tc>
                  <a:txBody>
                    <a:bodyPr/>
                    <a:lstStyle/>
                    <a:p>
                      <a:pPr algn="ctr"/>
                      <a:r>
                        <a:rPr lang="en-US" sz="1800" dirty="0">
                          <a:solidFill>
                            <a:schemeClr val="bg1"/>
                          </a:solidFill>
                        </a:rPr>
                        <a:t>Last year</a:t>
                      </a:r>
                    </a:p>
                  </a:txBody>
                  <a:tcPr marT="45725" marB="4572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800" dirty="0">
                          <a:solidFill>
                            <a:schemeClr val="bg1"/>
                          </a:solidFill>
                        </a:rPr>
                        <a:t>This year</a:t>
                      </a:r>
                    </a:p>
                  </a:txBody>
                  <a:tcPr marT="45725" marB="45725">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522691">
                <a:tc>
                  <a:txBody>
                    <a:bodyPr/>
                    <a:lstStyle/>
                    <a:p>
                      <a:r>
                        <a:rPr lang="en-US" sz="1800" dirty="0">
                          <a:solidFill>
                            <a:schemeClr val="tx1"/>
                          </a:solidFill>
                        </a:rPr>
                        <a:t># of Active Student Participants</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54926208"/>
                  </a:ext>
                </a:extLst>
              </a:tr>
              <a:tr h="522691">
                <a:tc>
                  <a:txBody>
                    <a:bodyPr/>
                    <a:lstStyle/>
                    <a:p>
                      <a:r>
                        <a:rPr lang="en-US" sz="1800" dirty="0">
                          <a:solidFill>
                            <a:schemeClr val="tx1"/>
                          </a:solidFill>
                        </a:rPr>
                        <a:t>% Female</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22691">
                <a:tc>
                  <a:txBody>
                    <a:bodyPr/>
                    <a:lstStyle/>
                    <a:p>
                      <a:r>
                        <a:rPr lang="en-US" sz="1800" dirty="0">
                          <a:solidFill>
                            <a:schemeClr val="tx1"/>
                          </a:solidFill>
                        </a:rPr>
                        <a:t>% Male</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522691">
                <a:tc>
                  <a:txBody>
                    <a:bodyPr/>
                    <a:lstStyle/>
                    <a:p>
                      <a:r>
                        <a:rPr lang="en-US" sz="1800" dirty="0">
                          <a:solidFill>
                            <a:schemeClr val="tx1"/>
                          </a:solidFill>
                        </a:rPr>
                        <a:t>% Underserved Minority</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522691">
                <a:tc>
                  <a:txBody>
                    <a:bodyPr/>
                    <a:lstStyle/>
                    <a:p>
                      <a:r>
                        <a:rPr lang="en-US" sz="1800" dirty="0">
                          <a:solidFill>
                            <a:schemeClr val="tx1"/>
                          </a:solidFill>
                        </a:rPr>
                        <a:t>% Public School</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522691">
                <a:tc>
                  <a:txBody>
                    <a:bodyPr/>
                    <a:lstStyle/>
                    <a:p>
                      <a:r>
                        <a:rPr lang="en-US" sz="1800" i="0" dirty="0">
                          <a:solidFill>
                            <a:schemeClr val="tx1"/>
                          </a:solidFill>
                        </a:rPr>
                        <a:t>% Private School</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522691">
                <a:tc>
                  <a:txBody>
                    <a:bodyPr/>
                    <a:lstStyle/>
                    <a:p>
                      <a:r>
                        <a:rPr lang="en-US" sz="1800" i="0" dirty="0">
                          <a:solidFill>
                            <a:schemeClr val="tx1"/>
                          </a:solidFill>
                        </a:rPr>
                        <a:t>% Home School</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9020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rPr>
                        <a:t>If applicable, add any other metrics your team feels comfortable sharing (e.g., gender non-binary/non-conforming, neurodiversity, etc.).</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7"/>
                  </a:ext>
                </a:extLst>
              </a:tr>
            </a:tbl>
          </a:graphicData>
        </a:graphic>
      </p:graphicFrame>
      <p:sp>
        <p:nvSpPr>
          <p:cNvPr id="2" name="TextBox 1">
            <a:extLst>
              <a:ext uri="{FF2B5EF4-FFF2-40B4-BE49-F238E27FC236}">
                <a16:creationId xmlns:a16="http://schemas.microsoft.com/office/drawing/2014/main" id="{29D99892-17A0-9EB9-2B9A-0E775177A80A}"/>
              </a:ext>
            </a:extLst>
          </p:cNvPr>
          <p:cNvSpPr txBox="1"/>
          <p:nvPr/>
        </p:nvSpPr>
        <p:spPr>
          <a:xfrm>
            <a:off x="6375400" y="2561428"/>
            <a:ext cx="4800600" cy="2246769"/>
          </a:xfrm>
          <a:prstGeom prst="rect">
            <a:avLst/>
          </a:prstGeom>
          <a:solidFill>
            <a:schemeClr val="bg1">
              <a:alpha val="78912"/>
            </a:schemeClr>
          </a:solidFill>
          <a:ln>
            <a:noFill/>
          </a:ln>
        </p:spPr>
        <p:txBody>
          <a:bodyPr wrap="square" rtlCol="0">
            <a:spAutoFit/>
          </a:bodyPr>
          <a:lstStyle/>
          <a:p>
            <a:pPr algn="ctr" eaLnBrk="0" fontAlgn="base" hangingPunct="0">
              <a:spcBef>
                <a:spcPct val="0"/>
              </a:spcBef>
              <a:spcAft>
                <a:spcPct val="0"/>
              </a:spcAft>
            </a:pPr>
            <a:r>
              <a:rPr lang="en-US" sz="2000" dirty="0">
                <a:ln w="0"/>
                <a:solidFill>
                  <a:srgbClr val="FF40FF"/>
                </a:solidFill>
                <a:effectLst>
                  <a:outerShdw blurRad="38100" dist="19050" dir="2700000" algn="tl" rotWithShape="0">
                    <a:srgbClr val="000000">
                      <a:alpha val="40000"/>
                    </a:srgbClr>
                  </a:outerShdw>
                </a:effectLst>
              </a:rPr>
              <a:t>This chart is very important. If numbers are low, please plan to talk about how you are actively working to increase numbers of underserved participants in Maryland. Since you know your communities better than we do, you can define what you consider ‘underserved’.</a:t>
            </a:r>
          </a:p>
        </p:txBody>
      </p:sp>
      <p:sp>
        <p:nvSpPr>
          <p:cNvPr id="4" name="TextBox 3">
            <a:extLst>
              <a:ext uri="{FF2B5EF4-FFF2-40B4-BE49-F238E27FC236}">
                <a16:creationId xmlns:a16="http://schemas.microsoft.com/office/drawing/2014/main" id="{7939ED15-4119-34FF-6B5E-F5D69C3D54C5}"/>
              </a:ext>
            </a:extLst>
          </p:cNvPr>
          <p:cNvSpPr txBox="1"/>
          <p:nvPr/>
        </p:nvSpPr>
        <p:spPr>
          <a:xfrm>
            <a:off x="0" y="0"/>
            <a:ext cx="11714619" cy="707886"/>
          </a:xfrm>
          <a:prstGeom prst="rect">
            <a:avLst/>
          </a:prstGeom>
          <a:solidFill>
            <a:schemeClr val="bg1">
              <a:alpha val="78912"/>
            </a:schemeClr>
          </a:solidFill>
          <a:ln>
            <a:noFill/>
          </a:ln>
        </p:spPr>
        <p:txBody>
          <a:bodyPr wrap="square" rtlCol="0">
            <a:spAutoFit/>
          </a:bodyPr>
          <a:lstStyle/>
          <a:p>
            <a:pPr algn="ctr" eaLnBrk="0" fontAlgn="base" hangingPunct="0">
              <a:spcBef>
                <a:spcPct val="0"/>
              </a:spcBef>
              <a:spcAft>
                <a:spcPct val="0"/>
              </a:spcAft>
            </a:pPr>
            <a:r>
              <a:rPr lang="en-US" sz="2000" dirty="0">
                <a:ln w="0"/>
                <a:solidFill>
                  <a:srgbClr val="FF40FF"/>
                </a:solidFill>
                <a:effectLst>
                  <a:outerShdw blurRad="38100" dist="19050" dir="2700000" algn="tl" rotWithShape="0">
                    <a:srgbClr val="000000">
                      <a:alpha val="40000"/>
                    </a:srgbClr>
                  </a:outerShdw>
                </a:effectLst>
              </a:rPr>
              <a:t>Please do not replace these tables with anything else in the next few slides so the Board can view numbers quickly and easily during your presentation. Color changes are okay.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F0AD995-54E7-5366-9CC0-CF248F3B2470}"/>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Impact on Maryland</a:t>
            </a:r>
          </a:p>
        </p:txBody>
      </p:sp>
      <p:sp>
        <p:nvSpPr>
          <p:cNvPr id="7" name="Content Placeholder 6">
            <a:extLst>
              <a:ext uri="{FF2B5EF4-FFF2-40B4-BE49-F238E27FC236}">
                <a16:creationId xmlns:a16="http://schemas.microsoft.com/office/drawing/2014/main" id="{277F8870-860F-65C2-1F60-85E3326CD757}"/>
              </a:ext>
            </a:extLst>
          </p:cNvPr>
          <p:cNvSpPr>
            <a:spLocks noGrp="1"/>
          </p:cNvSpPr>
          <p:nvPr>
            <p:ph idx="1"/>
          </p:nvPr>
        </p:nvSpPr>
        <p:spPr>
          <a:xfrm>
            <a:off x="609600" y="3657600"/>
            <a:ext cx="10865004" cy="2468564"/>
          </a:xfrm>
        </p:spPr>
        <p:txBody>
          <a:bodyPr/>
          <a:lstStyle/>
          <a:p>
            <a:r>
              <a:rPr lang="en-US" sz="2000" dirty="0">
                <a:solidFill>
                  <a:srgbClr val="FF40FF"/>
                </a:solidFill>
              </a:rPr>
              <a:t>Describe your </a:t>
            </a:r>
            <a:r>
              <a:rPr lang="en-US" sz="2000" dirty="0">
                <a:ln w="0"/>
                <a:solidFill>
                  <a:srgbClr val="FF40FF"/>
                </a:solidFill>
                <a:latin typeface="Arial" panose="020B0604020202020204" pitchFamily="34" charset="0"/>
                <a:ea typeface="ＭＳ Ｐゴシック" panose="020B0600070205080204" pitchFamily="34" charset="-128"/>
              </a:rPr>
              <a:t>impact</a:t>
            </a:r>
            <a:r>
              <a:rPr lang="en-US" sz="2000" dirty="0">
                <a:solidFill>
                  <a:srgbClr val="FF40FF"/>
                </a:solidFill>
              </a:rPr>
              <a:t> on the STEM education and outreach in Maryland. Replace this bullet with your own black text.</a:t>
            </a:r>
          </a:p>
        </p:txBody>
      </p:sp>
      <p:sp>
        <p:nvSpPr>
          <p:cNvPr id="7190" name="Slide Number Placeholder 1">
            <a:extLst>
              <a:ext uri="{FF2B5EF4-FFF2-40B4-BE49-F238E27FC236}">
                <a16:creationId xmlns:a16="http://schemas.microsoft.com/office/drawing/2014/main" id="{0D80DF0E-6003-64E2-4DC9-BEA1DCD077D8}"/>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51B94BE-8B5C-084F-924C-3CA0EF0B2765}" type="slidenum">
              <a:rPr lang="en-US" altLang="en-US" sz="1000">
                <a:solidFill>
                  <a:schemeClr val="bg1"/>
                </a:solidFill>
              </a:rPr>
              <a:pPr>
                <a:spcBef>
                  <a:spcPct val="0"/>
                </a:spcBef>
                <a:buFontTx/>
                <a:buNone/>
              </a:pPr>
              <a:t>7</a:t>
            </a:fld>
            <a:endParaRPr lang="en-US" altLang="en-US" sz="1000">
              <a:solidFill>
                <a:schemeClr val="bg1"/>
              </a:solidFill>
            </a:endParaRPr>
          </a:p>
        </p:txBody>
      </p:sp>
      <p:graphicFrame>
        <p:nvGraphicFramePr>
          <p:cNvPr id="4" name="Table 2">
            <a:extLst>
              <a:ext uri="{FF2B5EF4-FFF2-40B4-BE49-F238E27FC236}">
                <a16:creationId xmlns:a16="http://schemas.microsoft.com/office/drawing/2014/main" id="{6E54C919-7CAE-C96D-20B2-1A40BAE663E2}"/>
              </a:ext>
            </a:extLst>
          </p:cNvPr>
          <p:cNvGraphicFramePr>
            <a:graphicFrameLocks noGrp="1"/>
          </p:cNvGraphicFramePr>
          <p:nvPr>
            <p:extLst>
              <p:ext uri="{D42A27DB-BD31-4B8C-83A1-F6EECF244321}">
                <p14:modId xmlns:p14="http://schemas.microsoft.com/office/powerpoint/2010/main" val="822666764"/>
              </p:ext>
            </p:extLst>
          </p:nvPr>
        </p:nvGraphicFramePr>
        <p:xfrm>
          <a:off x="609599" y="1244928"/>
          <a:ext cx="10865005" cy="2322061"/>
        </p:xfrm>
        <a:graphic>
          <a:graphicData uri="http://schemas.openxmlformats.org/drawingml/2006/table">
            <a:tbl>
              <a:tblPr firstRow="1" bandRow="1">
                <a:tableStyleId>{793D81CF-94F2-401A-BA57-92F5A7B2D0C5}</a:tableStyleId>
              </a:tblPr>
              <a:tblGrid>
                <a:gridCol w="5597123">
                  <a:extLst>
                    <a:ext uri="{9D8B030D-6E8A-4147-A177-3AD203B41FA5}">
                      <a16:colId xmlns:a16="http://schemas.microsoft.com/office/drawing/2014/main" val="20000"/>
                    </a:ext>
                  </a:extLst>
                </a:gridCol>
                <a:gridCol w="5267882">
                  <a:extLst>
                    <a:ext uri="{9D8B030D-6E8A-4147-A177-3AD203B41FA5}">
                      <a16:colId xmlns:a16="http://schemas.microsoft.com/office/drawing/2014/main" val="20001"/>
                    </a:ext>
                  </a:extLst>
                </a:gridCol>
              </a:tblGrid>
              <a:tr h="341113">
                <a:tc>
                  <a:txBody>
                    <a:bodyPr/>
                    <a:lstStyle/>
                    <a:p>
                      <a:pPr algn="ctr"/>
                      <a:r>
                        <a:rPr lang="en-US" sz="1400" dirty="0">
                          <a:solidFill>
                            <a:schemeClr val="bg1"/>
                          </a:solidFill>
                        </a:rPr>
                        <a:t>Support Metrics</a:t>
                      </a:r>
                    </a:p>
                  </a:txBody>
                  <a:tcPr marT="45678" marB="45678" anchor="ctr">
                    <a:lnR w="12700" cap="flat" cmpd="sng" algn="ctr">
                      <a:solidFill>
                        <a:schemeClr val="bg1"/>
                      </a:solidFill>
                      <a:prstDash val="solid"/>
                      <a:round/>
                      <a:headEnd type="none" w="med" len="med"/>
                      <a:tailEnd type="none" w="med" len="med"/>
                    </a:lnR>
                  </a:tcPr>
                </a:tc>
                <a:tc>
                  <a:txBody>
                    <a:bodyPr/>
                    <a:lstStyle/>
                    <a:p>
                      <a:pPr algn="ctr"/>
                      <a:r>
                        <a:rPr lang="en-US" sz="1400" dirty="0">
                          <a:solidFill>
                            <a:schemeClr val="bg1"/>
                          </a:solidFill>
                        </a:rPr>
                        <a:t>Your Organization</a:t>
                      </a:r>
                    </a:p>
                  </a:txBody>
                  <a:tcPr marT="45678" marB="45678"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304670">
                <a:tc>
                  <a:txBody>
                    <a:bodyPr/>
                    <a:lstStyle/>
                    <a:p>
                      <a:r>
                        <a:rPr lang="en-US" sz="1400" dirty="0">
                          <a:solidFill>
                            <a:schemeClr val="tx1"/>
                          </a:solidFill>
                        </a:rPr>
                        <a:t># of students impacted annually (e.g., participation, outreach. Estimate the number of students not on your team that you engage with throughout the year in Maryland while you’re out in the community.)</a:t>
                      </a:r>
                    </a:p>
                  </a:txBody>
                  <a:tcPr marT="45678" marB="45678">
                    <a:lnR w="12700" cap="flat" cmpd="sng" algn="ctr">
                      <a:solidFill>
                        <a:schemeClr val="tx1"/>
                      </a:solidFill>
                      <a:prstDash val="solid"/>
                      <a:round/>
                      <a:headEnd type="none" w="med" len="med"/>
                      <a:tailEnd type="none" w="med" len="med"/>
                    </a:lnR>
                  </a:tcPr>
                </a:tc>
                <a:tc>
                  <a:txBody>
                    <a:bodyPr/>
                    <a:lstStyle/>
                    <a:p>
                      <a:endParaRPr lang="en-US" sz="1400" dirty="0">
                        <a:solidFill>
                          <a:schemeClr val="tx1"/>
                        </a:solidFill>
                      </a:endParaRPr>
                    </a:p>
                  </a:txBody>
                  <a:tcPr marT="45678" marB="45678">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17985">
                <a:tc>
                  <a:txBody>
                    <a:bodyPr/>
                    <a:lstStyle/>
                    <a:p>
                      <a:r>
                        <a:rPr lang="en-US" sz="1400" dirty="0">
                          <a:solidFill>
                            <a:schemeClr val="tx1"/>
                          </a:solidFill>
                        </a:rPr>
                        <a:t># of students impacted who pursue further STEM education/careers (Include the number of graduates from your team that have gone on to STEM fields in the past 2-4 years.)</a:t>
                      </a:r>
                    </a:p>
                  </a:txBody>
                  <a:tcPr marT="45678" marB="45678">
                    <a:lnR w="12700" cap="flat" cmpd="sng" algn="ctr">
                      <a:solidFill>
                        <a:schemeClr val="tx1"/>
                      </a:solidFill>
                      <a:prstDash val="solid"/>
                      <a:round/>
                      <a:headEnd type="none" w="med" len="med"/>
                      <a:tailEnd type="none" w="med" len="med"/>
                    </a:lnR>
                  </a:tcPr>
                </a:tc>
                <a:tc>
                  <a:txBody>
                    <a:bodyPr/>
                    <a:lstStyle/>
                    <a:p>
                      <a:endParaRPr lang="en-US" sz="1400" dirty="0">
                        <a:solidFill>
                          <a:schemeClr val="tx1"/>
                        </a:solidFill>
                      </a:endParaRPr>
                    </a:p>
                  </a:txBody>
                  <a:tcPr marT="45678" marB="45678">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046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solidFill>
                            <a:schemeClr val="tx1"/>
                          </a:solidFill>
                        </a:rPr>
                        <a:t>Other metric(s) of interest?</a:t>
                      </a:r>
                    </a:p>
                  </a:txBody>
                  <a:tcPr marT="45678" marB="45678">
                    <a:lnR w="12700" cap="flat" cmpd="sng" algn="ctr">
                      <a:solidFill>
                        <a:schemeClr val="tx1"/>
                      </a:solidFill>
                      <a:prstDash val="solid"/>
                      <a:round/>
                      <a:headEnd type="none" w="med" len="med"/>
                      <a:tailEnd type="none" w="med" len="med"/>
                    </a:lnR>
                  </a:tcPr>
                </a:tc>
                <a:tc>
                  <a:txBody>
                    <a:bodyPr/>
                    <a:lstStyle/>
                    <a:p>
                      <a:endParaRPr lang="en-US" sz="1400" dirty="0">
                        <a:solidFill>
                          <a:schemeClr val="tx1"/>
                        </a:solidFill>
                      </a:endParaRPr>
                    </a:p>
                  </a:txBody>
                  <a:tcPr marT="45678" marB="45678">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8D4817D2-EC70-2934-2DA6-2347809AADED}"/>
              </a:ext>
            </a:extLst>
          </p:cNvPr>
          <p:cNvSpPr txBox="1"/>
          <p:nvPr/>
        </p:nvSpPr>
        <p:spPr>
          <a:xfrm>
            <a:off x="7086600" y="1799285"/>
            <a:ext cx="3733801" cy="1323439"/>
          </a:xfrm>
          <a:prstGeom prst="rect">
            <a:avLst/>
          </a:prstGeom>
          <a:solidFill>
            <a:schemeClr val="bg1">
              <a:alpha val="78496"/>
            </a:schemeClr>
          </a:solidFill>
        </p:spPr>
        <p:txBody>
          <a:bodyPr wrap="square">
            <a:spAutoFit/>
          </a:bodyPr>
          <a:lstStyle/>
          <a:p>
            <a:pPr algn="ctr" eaLnBrk="0" fontAlgn="base" hangingPunct="0">
              <a:spcBef>
                <a:spcPct val="0"/>
              </a:spcBef>
              <a:spcAft>
                <a:spcPct val="0"/>
              </a:spcAft>
            </a:pPr>
            <a:r>
              <a:rPr lang="en-US" sz="2000" dirty="0">
                <a:ln w="0"/>
                <a:solidFill>
                  <a:srgbClr val="FF40FF"/>
                </a:solidFill>
                <a:latin typeface="Arial" panose="020B0604020202020204" pitchFamily="34" charset="0"/>
                <a:ea typeface="ＭＳ Ｐゴシック" panose="020B0600070205080204" pitchFamily="34" charset="-128"/>
              </a:rPr>
              <a:t>Talk about what kinds of STEM-related outreach activities you do for students in Maryland.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A9FD0-99DE-64FC-B542-0D646989F15E}"/>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8459436E-6225-C188-71F9-3269BEDF4E47}"/>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Need for Support</a:t>
            </a:r>
          </a:p>
        </p:txBody>
      </p:sp>
      <p:sp>
        <p:nvSpPr>
          <p:cNvPr id="7190" name="Slide Number Placeholder 1">
            <a:extLst>
              <a:ext uri="{FF2B5EF4-FFF2-40B4-BE49-F238E27FC236}">
                <a16:creationId xmlns:a16="http://schemas.microsoft.com/office/drawing/2014/main" id="{D754ECFA-D6A2-33C0-E58A-DCE745DF748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51B94BE-8B5C-084F-924C-3CA0EF0B2765}" type="slidenum">
              <a:rPr lang="en-US" altLang="en-US" sz="1000">
                <a:solidFill>
                  <a:schemeClr val="bg1"/>
                </a:solidFill>
              </a:rPr>
              <a:pPr>
                <a:spcBef>
                  <a:spcPct val="0"/>
                </a:spcBef>
                <a:buFontTx/>
                <a:buNone/>
              </a:pPr>
              <a:t>8</a:t>
            </a:fld>
            <a:endParaRPr lang="en-US" altLang="en-US" sz="1000">
              <a:solidFill>
                <a:schemeClr val="bg1"/>
              </a:solidFill>
            </a:endParaRPr>
          </a:p>
        </p:txBody>
      </p:sp>
      <p:graphicFrame>
        <p:nvGraphicFramePr>
          <p:cNvPr id="3" name="Table 4">
            <a:extLst>
              <a:ext uri="{FF2B5EF4-FFF2-40B4-BE49-F238E27FC236}">
                <a16:creationId xmlns:a16="http://schemas.microsoft.com/office/drawing/2014/main" id="{6D72C228-8057-A84A-8C61-B742BD6E5420}"/>
              </a:ext>
            </a:extLst>
          </p:cNvPr>
          <p:cNvGraphicFramePr>
            <a:graphicFrameLocks noGrp="1"/>
          </p:cNvGraphicFramePr>
          <p:nvPr>
            <p:extLst>
              <p:ext uri="{D42A27DB-BD31-4B8C-83A1-F6EECF244321}">
                <p14:modId xmlns:p14="http://schemas.microsoft.com/office/powerpoint/2010/main" val="16434404"/>
              </p:ext>
            </p:extLst>
          </p:nvPr>
        </p:nvGraphicFramePr>
        <p:xfrm>
          <a:off x="683528" y="1417638"/>
          <a:ext cx="10865005" cy="2161925"/>
        </p:xfrm>
        <a:graphic>
          <a:graphicData uri="http://schemas.openxmlformats.org/drawingml/2006/table">
            <a:tbl>
              <a:tblPr firstRow="1" bandRow="1">
                <a:tableStyleId>{793D81CF-94F2-401A-BA57-92F5A7B2D0C5}</a:tableStyleId>
              </a:tblPr>
              <a:tblGrid>
                <a:gridCol w="1658779">
                  <a:extLst>
                    <a:ext uri="{9D8B030D-6E8A-4147-A177-3AD203B41FA5}">
                      <a16:colId xmlns:a16="http://schemas.microsoft.com/office/drawing/2014/main" val="20000"/>
                    </a:ext>
                  </a:extLst>
                </a:gridCol>
                <a:gridCol w="1658779">
                  <a:extLst>
                    <a:ext uri="{9D8B030D-6E8A-4147-A177-3AD203B41FA5}">
                      <a16:colId xmlns:a16="http://schemas.microsoft.com/office/drawing/2014/main" val="20001"/>
                    </a:ext>
                  </a:extLst>
                </a:gridCol>
                <a:gridCol w="4478705">
                  <a:extLst>
                    <a:ext uri="{9D8B030D-6E8A-4147-A177-3AD203B41FA5}">
                      <a16:colId xmlns:a16="http://schemas.microsoft.com/office/drawing/2014/main" val="20002"/>
                    </a:ext>
                  </a:extLst>
                </a:gridCol>
                <a:gridCol w="3068742">
                  <a:extLst>
                    <a:ext uri="{9D8B030D-6E8A-4147-A177-3AD203B41FA5}">
                      <a16:colId xmlns:a16="http://schemas.microsoft.com/office/drawing/2014/main" val="20003"/>
                    </a:ext>
                  </a:extLst>
                </a:gridCol>
              </a:tblGrid>
              <a:tr h="556214">
                <a:tc>
                  <a:txBody>
                    <a:bodyPr/>
                    <a:lstStyle/>
                    <a:p>
                      <a:pPr algn="ctr"/>
                      <a:r>
                        <a:rPr lang="en-US" sz="1400" dirty="0"/>
                        <a:t>Supporting Organization</a:t>
                      </a:r>
                    </a:p>
                  </a:txBody>
                  <a:tcPr marT="45694" marB="45694" anchor="ctr">
                    <a:lnR w="12700" cap="flat" cmpd="sng" algn="ctr">
                      <a:solidFill>
                        <a:schemeClr val="bg1"/>
                      </a:solidFill>
                      <a:prstDash val="solid"/>
                      <a:round/>
                      <a:headEnd type="none" w="med" len="med"/>
                      <a:tailEnd type="none" w="med" len="med"/>
                    </a:lnR>
                  </a:tcPr>
                </a:tc>
                <a:tc>
                  <a:txBody>
                    <a:bodyPr/>
                    <a:lstStyle/>
                    <a:p>
                      <a:pPr algn="ctr"/>
                      <a:r>
                        <a:rPr lang="en-US" sz="1400" dirty="0"/>
                        <a:t>Year(s)</a:t>
                      </a:r>
                    </a:p>
                  </a:txBody>
                  <a:tcPr marT="45694" marB="4569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dirty="0"/>
                        <a:t>Type of Support </a:t>
                      </a:r>
                    </a:p>
                    <a:p>
                      <a:pPr algn="ctr"/>
                      <a:r>
                        <a:rPr lang="en-US" sz="1100" i="1" dirty="0"/>
                        <a:t>(e.g., financial, volunteers, in-kind donations)</a:t>
                      </a:r>
                    </a:p>
                  </a:txBody>
                  <a:tcPr marT="45694" marB="4569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dirty="0"/>
                        <a:t>Accomplishment</a:t>
                      </a:r>
                    </a:p>
                  </a:txBody>
                  <a:tcPr marT="45694" marB="45694"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535237">
                <a:tc>
                  <a:txBody>
                    <a:bodyPr/>
                    <a:lstStyle/>
                    <a:p>
                      <a:r>
                        <a:rPr lang="en-US" sz="1400" i="1" dirty="0">
                          <a:solidFill>
                            <a:srgbClr val="FF40FF"/>
                          </a:solidFill>
                        </a:rPr>
                        <a:t>Example A: MSBR</a:t>
                      </a:r>
                    </a:p>
                  </a:txBody>
                  <a:tcPr marT="45694" marB="45694">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2022-2023 school year</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Provided volunteers to judge competitions</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Allowed us to increase the # of participating teams.</a:t>
                      </a:r>
                    </a:p>
                  </a:txBody>
                  <a:tcPr marT="45694" marB="45694">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35237">
                <a:tc>
                  <a:txBody>
                    <a:bodyPr/>
                    <a:lstStyle/>
                    <a:p>
                      <a:r>
                        <a:rPr lang="en-US" sz="1400" i="1" dirty="0">
                          <a:solidFill>
                            <a:srgbClr val="FF40FF"/>
                          </a:solidFill>
                        </a:rPr>
                        <a:t>Example B: MSBR</a:t>
                      </a:r>
                    </a:p>
                  </a:txBody>
                  <a:tcPr marT="45694" marB="45694">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2021-2022 school year</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Financial</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Purchased parts to build our 1</a:t>
                      </a:r>
                      <a:r>
                        <a:rPr lang="en-US" sz="1400" i="1" baseline="30000" dirty="0">
                          <a:solidFill>
                            <a:srgbClr val="FF40FF"/>
                          </a:solidFill>
                        </a:rPr>
                        <a:t>st</a:t>
                      </a:r>
                      <a:r>
                        <a:rPr lang="en-US" sz="1400" i="1" dirty="0">
                          <a:solidFill>
                            <a:srgbClr val="FF40FF"/>
                          </a:solidFill>
                        </a:rPr>
                        <a:t> place robot.</a:t>
                      </a:r>
                    </a:p>
                  </a:txBody>
                  <a:tcPr marT="45694" marB="45694">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535237">
                <a:tc>
                  <a:txBody>
                    <a:bodyPr/>
                    <a:lstStyle/>
                    <a:p>
                      <a:endParaRPr lang="en-US" sz="1400" i="0" dirty="0"/>
                    </a:p>
                  </a:txBody>
                  <a:tcPr marT="45694" marB="45694">
                    <a:lnR w="12700" cap="flat" cmpd="sng" algn="ctr">
                      <a:solidFill>
                        <a:schemeClr val="tx1"/>
                      </a:solidFill>
                      <a:prstDash val="solid"/>
                      <a:round/>
                      <a:headEnd type="none" w="med" len="med"/>
                      <a:tailEnd type="none" w="med" len="med"/>
                    </a:lnR>
                  </a:tcPr>
                </a:tc>
                <a:tc>
                  <a:txBody>
                    <a:bodyPr/>
                    <a:lstStyle/>
                    <a:p>
                      <a:endParaRPr lang="en-US" sz="1400" i="0" dirty="0"/>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400" i="0" dirty="0"/>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400" i="0" dirty="0"/>
                    </a:p>
                  </a:txBody>
                  <a:tcPr marT="45694" marB="45694">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bl>
          </a:graphicData>
        </a:graphic>
      </p:graphicFrame>
      <p:sp>
        <p:nvSpPr>
          <p:cNvPr id="2" name="Content Placeholder 6">
            <a:extLst>
              <a:ext uri="{FF2B5EF4-FFF2-40B4-BE49-F238E27FC236}">
                <a16:creationId xmlns:a16="http://schemas.microsoft.com/office/drawing/2014/main" id="{B0FA41E7-043F-FD62-54DA-44500FCC3A86}"/>
              </a:ext>
            </a:extLst>
          </p:cNvPr>
          <p:cNvSpPr>
            <a:spLocks noGrp="1"/>
          </p:cNvSpPr>
          <p:nvPr>
            <p:ph idx="1"/>
          </p:nvPr>
        </p:nvSpPr>
        <p:spPr>
          <a:xfrm>
            <a:off x="659644" y="3751860"/>
            <a:ext cx="10972800" cy="2621792"/>
          </a:xfrm>
        </p:spPr>
        <p:txBody>
          <a:bodyPr/>
          <a:lstStyle/>
          <a:p>
            <a:r>
              <a:rPr lang="en-US" sz="1800" dirty="0">
                <a:solidFill>
                  <a:srgbClr val="FF40FF"/>
                </a:solidFill>
              </a:rPr>
              <a:t>Describe recent (1-2 years) accomplishments with previous support (specify if the support was from MSBR or another organization). Replace this bullet with your own black text.</a:t>
            </a:r>
          </a:p>
        </p:txBody>
      </p:sp>
    </p:spTree>
    <p:extLst>
      <p:ext uri="{BB962C8B-B14F-4D97-AF65-F5344CB8AC3E}">
        <p14:creationId xmlns:p14="http://schemas.microsoft.com/office/powerpoint/2010/main" val="1010996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3B37A1A-420F-FA3B-6950-1A433AEE392E}"/>
              </a:ext>
            </a:extLst>
          </p:cNvPr>
          <p:cNvSpPr>
            <a:spLocks noGrp="1" noChangeArrowheads="1"/>
          </p:cNvSpPr>
          <p:nvPr>
            <p:ph type="title"/>
          </p:nvPr>
        </p:nvSpPr>
        <p:spPr>
          <a:xfrm>
            <a:off x="609600" y="104547"/>
            <a:ext cx="10972800" cy="762000"/>
          </a:xfrm>
        </p:spPr>
        <p:txBody>
          <a:bodyPr/>
          <a:lstStyle/>
          <a:p>
            <a:pPr algn="l" eaLnBrk="1" hangingPunct="1"/>
            <a:r>
              <a:rPr lang="en-US" altLang="en-US" sz="2800" b="1" dirty="0">
                <a:solidFill>
                  <a:srgbClr val="F29000"/>
                </a:solidFill>
                <a:ea typeface="ＭＳ Ｐゴシック" panose="020B0600070205080204" pitchFamily="34" charset="-128"/>
              </a:rPr>
              <a:t>Budget Breakdowns</a:t>
            </a:r>
          </a:p>
        </p:txBody>
      </p:sp>
      <p:graphicFrame>
        <p:nvGraphicFramePr>
          <p:cNvPr id="4" name="Table 2">
            <a:extLst>
              <a:ext uri="{FF2B5EF4-FFF2-40B4-BE49-F238E27FC236}">
                <a16:creationId xmlns:a16="http://schemas.microsoft.com/office/drawing/2014/main" id="{C086DBEC-82B9-6A66-4F1F-5A0E6A35B6EF}"/>
              </a:ext>
            </a:extLst>
          </p:cNvPr>
          <p:cNvGraphicFramePr>
            <a:graphicFrameLocks noGrp="1"/>
          </p:cNvGraphicFramePr>
          <p:nvPr>
            <p:extLst>
              <p:ext uri="{D42A27DB-BD31-4B8C-83A1-F6EECF244321}">
                <p14:modId xmlns:p14="http://schemas.microsoft.com/office/powerpoint/2010/main" val="3882505971"/>
              </p:ext>
            </p:extLst>
          </p:nvPr>
        </p:nvGraphicFramePr>
        <p:xfrm>
          <a:off x="609600" y="866548"/>
          <a:ext cx="10972801" cy="5080502"/>
        </p:xfrm>
        <a:graphic>
          <a:graphicData uri="http://schemas.openxmlformats.org/drawingml/2006/table">
            <a:tbl>
              <a:tblPr firstRow="1" bandRow="1">
                <a:tableStyleId>{793D81CF-94F2-401A-BA57-92F5A7B2D0C5}</a:tableStyleId>
              </a:tblPr>
              <a:tblGrid>
                <a:gridCol w="2627289">
                  <a:extLst>
                    <a:ext uri="{9D8B030D-6E8A-4147-A177-3AD203B41FA5}">
                      <a16:colId xmlns:a16="http://schemas.microsoft.com/office/drawing/2014/main" val="20000"/>
                    </a:ext>
                  </a:extLst>
                </a:gridCol>
                <a:gridCol w="2086378">
                  <a:extLst>
                    <a:ext uri="{9D8B030D-6E8A-4147-A177-3AD203B41FA5}">
                      <a16:colId xmlns:a16="http://schemas.microsoft.com/office/drawing/2014/main" val="20001"/>
                    </a:ext>
                  </a:extLst>
                </a:gridCol>
                <a:gridCol w="2086378">
                  <a:extLst>
                    <a:ext uri="{9D8B030D-6E8A-4147-A177-3AD203B41FA5}">
                      <a16:colId xmlns:a16="http://schemas.microsoft.com/office/drawing/2014/main" val="20002"/>
                    </a:ext>
                  </a:extLst>
                </a:gridCol>
                <a:gridCol w="2086378">
                  <a:extLst>
                    <a:ext uri="{9D8B030D-6E8A-4147-A177-3AD203B41FA5}">
                      <a16:colId xmlns:a16="http://schemas.microsoft.com/office/drawing/2014/main" val="20003"/>
                    </a:ext>
                  </a:extLst>
                </a:gridCol>
                <a:gridCol w="2086378">
                  <a:extLst>
                    <a:ext uri="{9D8B030D-6E8A-4147-A177-3AD203B41FA5}">
                      <a16:colId xmlns:a16="http://schemas.microsoft.com/office/drawing/2014/main" val="949856349"/>
                    </a:ext>
                  </a:extLst>
                </a:gridCol>
              </a:tblGrid>
              <a:tr h="846784">
                <a:tc>
                  <a:txBody>
                    <a:bodyPr/>
                    <a:lstStyle/>
                    <a:p>
                      <a:r>
                        <a:rPr lang="en-US" sz="1600" dirty="0">
                          <a:solidFill>
                            <a:schemeClr val="bg1"/>
                          </a:solidFill>
                        </a:rPr>
                        <a:t>Support Metrics</a:t>
                      </a:r>
                    </a:p>
                  </a:txBody>
                  <a:tcPr marT="45732" marB="45732"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2025 Overall Budget </a:t>
                      </a:r>
                    </a:p>
                  </a:txBody>
                  <a:tcPr marT="45732" marB="457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2026 Overall Budget</a:t>
                      </a:r>
                    </a:p>
                  </a:txBody>
                  <a:tcPr marT="45732" marB="457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Previous MSBR </a:t>
                      </a:r>
                    </a:p>
                    <a:p>
                      <a:pPr algn="ctr"/>
                      <a:r>
                        <a:rPr lang="en-US" sz="1100" dirty="0">
                          <a:solidFill>
                            <a:srgbClr val="FFC000"/>
                          </a:solidFill>
                        </a:rPr>
                        <a:t>Grant Spend</a:t>
                      </a:r>
                    </a:p>
                  </a:txBody>
                  <a:tcPr marT="45732" marB="457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Requested MSBR Grant Budget </a:t>
                      </a:r>
                    </a:p>
                  </a:txBody>
                  <a:tcPr marT="45732" marB="45732"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67806">
                <a:tc>
                  <a:txBody>
                    <a:bodyPr/>
                    <a:lstStyle/>
                    <a:p>
                      <a:r>
                        <a:rPr lang="en-US" sz="1600" dirty="0">
                          <a:solidFill>
                            <a:schemeClr val="tx1"/>
                          </a:solidFill>
                        </a:rPr>
                        <a:t>Amount per Student </a:t>
                      </a:r>
                    </a:p>
                  </a:txBody>
                  <a:tcPr marT="45732" marB="45732" anchor="ctr">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T w="12700" cmpd="sng">
                      <a:noFill/>
                    </a:lnT>
                  </a:tcPr>
                </a:tc>
                <a:extLst>
                  <a:ext uri="{0D108BD9-81ED-4DB2-BD59-A6C34878D82A}">
                    <a16:rowId xmlns:a16="http://schemas.microsoft.com/office/drawing/2014/main" val="10001"/>
                  </a:ext>
                </a:extLst>
              </a:tr>
              <a:tr h="381575">
                <a:tc>
                  <a:txBody>
                    <a:bodyPr/>
                    <a:lstStyle/>
                    <a:p>
                      <a:r>
                        <a:rPr lang="en-US" sz="1600" dirty="0">
                          <a:solidFill>
                            <a:schemeClr val="tx1"/>
                          </a:solidFill>
                        </a:rPr>
                        <a:t>Administrative Costs</a:t>
                      </a:r>
                    </a:p>
                  </a:txBody>
                  <a:tcPr marT="45732" marB="45732" anchor="ctr">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81575">
                <a:tc>
                  <a:txBody>
                    <a:bodyPr/>
                    <a:lstStyle/>
                    <a:p>
                      <a:r>
                        <a:rPr lang="en-US" sz="1600" dirty="0">
                          <a:solidFill>
                            <a:schemeClr val="tx1"/>
                          </a:solidFill>
                        </a:rPr>
                        <a:t>Supplies</a:t>
                      </a:r>
                    </a:p>
                  </a:txBody>
                  <a:tcPr marT="45732" marB="45732" anchor="ctr">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713312">
                <a:tc>
                  <a:txBody>
                    <a:bodyPr/>
                    <a:lstStyle/>
                    <a:p>
                      <a:r>
                        <a:rPr lang="en-US" sz="1600" dirty="0">
                          <a:solidFill>
                            <a:schemeClr val="tx1"/>
                          </a:solidFill>
                        </a:rPr>
                        <a:t>Other Costs </a:t>
                      </a:r>
                      <a:r>
                        <a:rPr lang="en-US" sz="1100" dirty="0">
                          <a:solidFill>
                            <a:schemeClr val="tx1"/>
                          </a:solidFill>
                        </a:rPr>
                        <a:t>(please detail line by line costs like food, travel, stipends, registration fees, etc.)</a:t>
                      </a:r>
                      <a:endParaRPr lang="en-US" sz="1600" i="1" dirty="0">
                        <a:solidFill>
                          <a:schemeClr val="tx1"/>
                        </a:solidFill>
                      </a:endParaRPr>
                    </a:p>
                  </a:txBody>
                  <a:tcPr marT="45732" marB="45732" anchor="ctr">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38157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i="1" dirty="0">
                          <a:solidFill>
                            <a:schemeClr val="tx1"/>
                          </a:solidFill>
                        </a:rPr>
                        <a:t>Food</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381575">
                <a:tc>
                  <a:txBody>
                    <a:bodyPr/>
                    <a:lstStyle/>
                    <a:p>
                      <a:pPr lvl="1"/>
                      <a:r>
                        <a:rPr lang="en-US" sz="1400" i="1" dirty="0">
                          <a:solidFill>
                            <a:schemeClr val="tx1"/>
                          </a:solidFill>
                        </a:rPr>
                        <a:t>Travel</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381575">
                <a:tc>
                  <a:txBody>
                    <a:bodyPr/>
                    <a:lstStyle/>
                    <a:p>
                      <a:pPr lvl="1"/>
                      <a:r>
                        <a:rPr lang="en-US" sz="1400" i="1" dirty="0">
                          <a:solidFill>
                            <a:schemeClr val="tx1"/>
                          </a:solidFill>
                        </a:rPr>
                        <a:t>Registration fees</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7"/>
                  </a:ext>
                </a:extLst>
              </a:tr>
              <a:tr h="381575">
                <a:tc>
                  <a:txBody>
                    <a:bodyPr/>
                    <a:lstStyle/>
                    <a:p>
                      <a:pPr lvl="1"/>
                      <a:r>
                        <a:rPr lang="en-US" sz="1400" i="1" dirty="0">
                          <a:solidFill>
                            <a:schemeClr val="tx1"/>
                          </a:solidFill>
                        </a:rPr>
                        <a:t>Parts</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8"/>
                  </a:ext>
                </a:extLst>
              </a:tr>
              <a:tr h="381575">
                <a:tc>
                  <a:txBody>
                    <a:bodyPr/>
                    <a:lstStyle/>
                    <a:p>
                      <a:pPr lvl="1"/>
                      <a:endParaRPr lang="en-US" sz="1400" i="1" dirty="0">
                        <a:solidFill>
                          <a:schemeClr val="tx1"/>
                        </a:solidFill>
                      </a:endParaRPr>
                    </a:p>
                  </a:txBody>
                  <a:tcPr marT="45732" marB="45732" anchor="ctr">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9"/>
                  </a:ext>
                </a:extLst>
              </a:tr>
              <a:tr h="381575">
                <a:tc>
                  <a:txBody>
                    <a:bodyPr/>
                    <a:lstStyle/>
                    <a:p>
                      <a:pPr lvl="1"/>
                      <a:r>
                        <a:rPr lang="en-US" sz="1400" b="1" dirty="0">
                          <a:solidFill>
                            <a:schemeClr val="tx1"/>
                          </a:solidFill>
                        </a:rPr>
                        <a:t>Total Costs</a:t>
                      </a:r>
                    </a:p>
                  </a:txBody>
                  <a:tcPr marT="45732" marB="45732" anchor="ctr">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10"/>
                  </a:ext>
                </a:extLst>
              </a:tr>
            </a:tbl>
          </a:graphicData>
        </a:graphic>
      </p:graphicFrame>
      <p:sp>
        <p:nvSpPr>
          <p:cNvPr id="8258" name="Slide Number Placeholder 17">
            <a:extLst>
              <a:ext uri="{FF2B5EF4-FFF2-40B4-BE49-F238E27FC236}">
                <a16:creationId xmlns:a16="http://schemas.microsoft.com/office/drawing/2014/main" id="{73A4BBD7-44F0-F9BA-129E-4E7192F0151C}"/>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buNone/>
            </a:pPr>
            <a:fld id="{E8536AF6-942C-2A4E-9C31-8EEEACB3925D}" type="slidenum">
              <a:rPr lang="en-US" altLang="en-US" sz="1000">
                <a:solidFill>
                  <a:srgbClr val="FFFFFF"/>
                </a:solidFill>
              </a:rPr>
              <a:pPr fontAlgn="base">
                <a:spcBef>
                  <a:spcPct val="0"/>
                </a:spcBef>
                <a:spcAft>
                  <a:spcPct val="0"/>
                </a:spcAft>
                <a:buNone/>
              </a:pPr>
              <a:t>9</a:t>
            </a:fld>
            <a:endParaRPr lang="en-US" altLang="en-US" sz="1000">
              <a:solidFill>
                <a:srgbClr val="FFFFFF"/>
              </a:solidFill>
            </a:endParaRPr>
          </a:p>
        </p:txBody>
      </p:sp>
      <p:sp>
        <p:nvSpPr>
          <p:cNvPr id="2" name="TextBox 1">
            <a:extLst>
              <a:ext uri="{FF2B5EF4-FFF2-40B4-BE49-F238E27FC236}">
                <a16:creationId xmlns:a16="http://schemas.microsoft.com/office/drawing/2014/main" id="{0CA48AA7-6D3B-4D7B-01F9-9A2824787AA8}"/>
              </a:ext>
            </a:extLst>
          </p:cNvPr>
          <p:cNvSpPr txBox="1"/>
          <p:nvPr/>
        </p:nvSpPr>
        <p:spPr>
          <a:xfrm>
            <a:off x="3810000" y="2551837"/>
            <a:ext cx="7467600" cy="2400657"/>
          </a:xfrm>
          <a:prstGeom prst="rect">
            <a:avLst/>
          </a:prstGeom>
          <a:solidFill>
            <a:schemeClr val="bg1">
              <a:alpha val="82049"/>
            </a:schemeClr>
          </a:solidFill>
          <a:effectLst/>
        </p:spPr>
        <p:txBody>
          <a:bodyPr wrap="square" lIns="182880" tIns="274320" rIns="182880" bIns="274320">
            <a:spAutoFit/>
          </a:bodyPr>
          <a:lstStyle/>
          <a:p>
            <a:pPr algn="ctr" eaLnBrk="0" fontAlgn="base" hangingPunct="0">
              <a:spcBef>
                <a:spcPct val="0"/>
              </a:spcBef>
              <a:spcAft>
                <a:spcPct val="0"/>
              </a:spcAft>
            </a:pPr>
            <a:r>
              <a:rPr lang="en-US" sz="2000" dirty="0">
                <a:ln w="0"/>
                <a:solidFill>
                  <a:srgbClr val="FF40FF"/>
                </a:solidFill>
                <a:effectLst>
                  <a:outerShdw blurRad="38100" dist="19050" dir="2700000" algn="tl" rotWithShape="0">
                    <a:srgbClr val="000000">
                      <a:alpha val="40000"/>
                    </a:srgbClr>
                  </a:outerShdw>
                </a:effectLst>
                <a:latin typeface="Arial" panose="020B0604020202020204" pitchFamily="34" charset="0"/>
                <a:ea typeface="ＭＳ Ｐゴシック" panose="020B0600070205080204" pitchFamily="34" charset="-128"/>
              </a:rPr>
              <a:t>Modify categories as necessary to include your specific costs.</a:t>
            </a:r>
          </a:p>
          <a:p>
            <a:pPr algn="ctr" eaLnBrk="0" fontAlgn="base" hangingPunct="0">
              <a:spcBef>
                <a:spcPct val="0"/>
              </a:spcBef>
              <a:spcAft>
                <a:spcPct val="0"/>
              </a:spcAft>
            </a:pPr>
            <a:endParaRPr lang="en-US" sz="2000" dirty="0">
              <a:ln w="0"/>
              <a:solidFill>
                <a:srgbClr val="FF40FF"/>
              </a:solidFill>
              <a:effectLst>
                <a:outerShdw blurRad="38100" dist="19050" dir="2700000" algn="tl" rotWithShape="0">
                  <a:srgbClr val="000000">
                    <a:alpha val="40000"/>
                  </a:srgbClr>
                </a:outerShdw>
              </a:effectLst>
              <a:latin typeface="Arial" panose="020B0604020202020204" pitchFamily="34" charset="0"/>
              <a:ea typeface="ＭＳ Ｐゴシック" panose="020B0600070205080204" pitchFamily="34" charset="-128"/>
            </a:endParaRPr>
          </a:p>
          <a:p>
            <a:pPr algn="ctr" eaLnBrk="0" fontAlgn="base" hangingPunct="0">
              <a:spcBef>
                <a:spcPct val="0"/>
              </a:spcBef>
              <a:spcAft>
                <a:spcPct val="0"/>
              </a:spcAft>
            </a:pPr>
            <a:r>
              <a:rPr lang="en-US" sz="2000" dirty="0">
                <a:ln w="0"/>
                <a:solidFill>
                  <a:srgbClr val="FF40FF"/>
                </a:solidFill>
                <a:effectLst>
                  <a:outerShdw blurRad="38100" dist="19050" dir="2700000" algn="tl" rotWithShape="0">
                    <a:srgbClr val="000000">
                      <a:alpha val="40000"/>
                    </a:srgbClr>
                  </a:outerShdw>
                </a:effectLst>
              </a:rPr>
              <a:t>Note that MSBR’s average grant is about $2,000. Some are more and some are less. The max we have granted is $7,000. We ask teams to be reasonable and realistic in their request. “Go big or go home” may not work in your team’s favor.  </a:t>
            </a:r>
            <a:endParaRPr lang="en-US" sz="2000" dirty="0">
              <a:ln w="0"/>
              <a:solidFill>
                <a:srgbClr val="FF40FF"/>
              </a:solidFill>
              <a:effectLst>
                <a:outerShdw blurRad="38100" dist="19050" dir="2700000" algn="tl" rotWithShape="0">
                  <a:srgbClr val="000000">
                    <a:alpha val="40000"/>
                  </a:srgbClr>
                </a:outerShdw>
              </a:effectLst>
              <a:latin typeface="Arial" panose="020B0604020202020204" pitchFamily="34" charset="0"/>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b17afdc-1639-4c16-803b-66671fba3b73}" enabled="1" method="Privileged" siteId="{9e52d672-a711-4a65-ad96-286a3703d96e}" removed="0"/>
</clbl:labelList>
</file>

<file path=docProps/app.xml><?xml version="1.0" encoding="utf-8"?>
<Properties xmlns="http://schemas.openxmlformats.org/officeDocument/2006/extended-properties" xmlns:vt="http://schemas.openxmlformats.org/officeDocument/2006/docPropsVTypes">
  <TotalTime>2150</TotalTime>
  <Words>1316</Words>
  <Application>Microsoft Macintosh PowerPoint</Application>
  <PresentationFormat>Widescreen</PresentationFormat>
  <Paragraphs>138</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ＭＳ Ｐゴシック</vt:lpstr>
      <vt:lpstr>Arial</vt:lpstr>
      <vt:lpstr>Calibri</vt:lpstr>
      <vt:lpstr>Default Design</vt:lpstr>
      <vt:lpstr>Instructions</vt:lpstr>
      <vt:lpstr>Program or team mission statement and social media</vt:lpstr>
      <vt:lpstr>Program or team mission logo and picture</vt:lpstr>
      <vt:lpstr>Your Organization/Team Name</vt:lpstr>
      <vt:lpstr>Overview of Program: Objectives, Sponsorship Approach and Supporting Organizations</vt:lpstr>
      <vt:lpstr>Overview of Program Demographics</vt:lpstr>
      <vt:lpstr>Impact on Maryland</vt:lpstr>
      <vt:lpstr>Need for Support</vt:lpstr>
      <vt:lpstr>Budget Breakdowns</vt:lpstr>
    </vt:vector>
  </TitlesOfParts>
  <Company>a.i. solutions,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dc:title>
  <dc:creator>AZacepilo</dc:creator>
  <cp:lastModifiedBy>Sterling M. Spangler</cp:lastModifiedBy>
  <cp:revision>93</cp:revision>
  <dcterms:created xsi:type="dcterms:W3CDTF">2011-11-18T14:13:44Z</dcterms:created>
  <dcterms:modified xsi:type="dcterms:W3CDTF">2025-09-29T20:30:42Z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b17afdc-1639-4c16-803b-66671fba3b73_Enabled">
    <vt:lpwstr>true</vt:lpwstr>
  </property>
  <property fmtid="{D5CDD505-2E9C-101B-9397-08002B2CF9AE}" pid="3" name="MSIP_Label_3b17afdc-1639-4c16-803b-66671fba3b73_SetDate">
    <vt:lpwstr>2023-11-14T15:30:31Z</vt:lpwstr>
  </property>
  <property fmtid="{D5CDD505-2E9C-101B-9397-08002B2CF9AE}" pid="4" name="MSIP_Label_3b17afdc-1639-4c16-803b-66671fba3b73_Method">
    <vt:lpwstr>Privileged</vt:lpwstr>
  </property>
  <property fmtid="{D5CDD505-2E9C-101B-9397-08002B2CF9AE}" pid="5" name="MSIP_Label_3b17afdc-1639-4c16-803b-66671fba3b73_Name">
    <vt:lpwstr>Public</vt:lpwstr>
  </property>
  <property fmtid="{D5CDD505-2E9C-101B-9397-08002B2CF9AE}" pid="6" name="MSIP_Label_3b17afdc-1639-4c16-803b-66671fba3b73_SiteId">
    <vt:lpwstr>9e52d672-a711-4a65-ad96-286a3703d96e</vt:lpwstr>
  </property>
  <property fmtid="{D5CDD505-2E9C-101B-9397-08002B2CF9AE}" pid="7" name="MSIP_Label_3b17afdc-1639-4c16-803b-66671fba3b73_ActionId">
    <vt:lpwstr>3079794d-670c-4335-aec8-03ef4c97eaa2</vt:lpwstr>
  </property>
  <property fmtid="{D5CDD505-2E9C-101B-9397-08002B2CF9AE}" pid="8" name="MSIP_Label_3b17afdc-1639-4c16-803b-66671fba3b73_ContentBits">
    <vt:lpwstr>0</vt:lpwstr>
  </property>
</Properties>
</file>